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71" r:id="rId16"/>
    <p:sldId id="272" r:id="rId17"/>
    <p:sldId id="273" r:id="rId18"/>
    <p:sldId id="274" r:id="rId19"/>
    <p:sldId id="275" r:id="rId20"/>
    <p:sldId id="276" r:id="rId21"/>
    <p:sldId id="282" r:id="rId22"/>
    <p:sldId id="283" r:id="rId23"/>
    <p:sldId id="284" r:id="rId24"/>
    <p:sldId id="285" r:id="rId25"/>
    <p:sldId id="286" r:id="rId26"/>
    <p:sldId id="288" r:id="rId27"/>
    <p:sldId id="289" r:id="rId28"/>
    <p:sldId id="290" r:id="rId29"/>
    <p:sldId id="291" r:id="rId30"/>
    <p:sldId id="292" r:id="rId31"/>
    <p:sldId id="293" r:id="rId32"/>
    <p:sldId id="294" r:id="rId33"/>
    <p:sldId id="295" r:id="rId34"/>
    <p:sldId id="296" r:id="rId35"/>
    <p:sldId id="297" r:id="rId36"/>
    <p:sldId id="298" r:id="rId37"/>
    <p:sldId id="299" r:id="rId38"/>
    <p:sldId id="300" r:id="rId39"/>
    <p:sldId id="301" r:id="rId40"/>
    <p:sldId id="302" r:id="rId41"/>
    <p:sldId id="303" r:id="rId42"/>
    <p:sldId id="304" r:id="rId43"/>
    <p:sldId id="305" r:id="rId44"/>
    <p:sldId id="306" r:id="rId45"/>
    <p:sldId id="307" r:id="rId46"/>
    <p:sldId id="308" r:id="rId47"/>
    <p:sldId id="309" r:id="rId48"/>
    <p:sldId id="310" r:id="rId49"/>
    <p:sldId id="311" r:id="rId50"/>
    <p:sldId id="312" r:id="rId51"/>
    <p:sldId id="313" r:id="rId52"/>
    <p:sldId id="314" r:id="rId53"/>
    <p:sldId id="315" r:id="rId5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3" d="100"/>
          <a:sy n="93" d="100"/>
        </p:scale>
        <p:origin x="-1508"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8A214220-BA7B-4638-831F-08140F14057D}" type="datetimeFigureOut">
              <a:rPr lang="ru-RU" smtClean="0"/>
              <a:pPr/>
              <a:t>26.08.2016</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99A49D24-3587-42F5-B6FE-324B782EA663}"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8A214220-BA7B-4638-831F-08140F14057D}" type="datetimeFigureOut">
              <a:rPr lang="ru-RU" smtClean="0"/>
              <a:pPr/>
              <a:t>26.08.2016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99A49D24-3587-42F5-B6FE-324B782EA663}"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8A214220-BA7B-4638-831F-08140F14057D}" type="datetimeFigureOut">
              <a:rPr lang="ru-RU" smtClean="0"/>
              <a:pPr/>
              <a:t>26.08.2016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99A49D24-3587-42F5-B6FE-324B782EA663}"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8A214220-BA7B-4638-831F-08140F14057D}" type="datetimeFigureOut">
              <a:rPr lang="ru-RU" smtClean="0"/>
              <a:pPr/>
              <a:t>26.08.2016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99A49D24-3587-42F5-B6FE-324B782EA663}"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8A214220-BA7B-4638-831F-08140F14057D}" type="datetimeFigureOut">
              <a:rPr lang="ru-RU" smtClean="0"/>
              <a:pPr/>
              <a:t>26.08.2016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99A49D24-3587-42F5-B6FE-324B782EA663}"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8A214220-BA7B-4638-831F-08140F14057D}" type="datetimeFigureOut">
              <a:rPr lang="ru-RU" smtClean="0"/>
              <a:pPr/>
              <a:t>26.08.2016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99A49D24-3587-42F5-B6FE-324B782EA663}"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8A214220-BA7B-4638-831F-08140F14057D}" type="datetimeFigureOut">
              <a:rPr lang="ru-RU" smtClean="0"/>
              <a:pPr/>
              <a:t>26.08.2016</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99A49D24-3587-42F5-B6FE-324B782EA663}"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8A214220-BA7B-4638-831F-08140F14057D}" type="datetimeFigureOut">
              <a:rPr lang="ru-RU" smtClean="0"/>
              <a:pPr/>
              <a:t>26.08.2016</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99A49D24-3587-42F5-B6FE-324B782EA663}"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8A214220-BA7B-4638-831F-08140F14057D}" type="datetimeFigureOut">
              <a:rPr lang="ru-RU" smtClean="0"/>
              <a:pPr/>
              <a:t>26.08.2016</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99A49D24-3587-42F5-B6FE-324B782EA663}"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8A214220-BA7B-4638-831F-08140F14057D}" type="datetimeFigureOut">
              <a:rPr lang="ru-RU" smtClean="0"/>
              <a:pPr/>
              <a:t>26.08.2016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99A49D24-3587-42F5-B6FE-324B782EA663}"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8A214220-BA7B-4638-831F-08140F14057D}" type="datetimeFigureOut">
              <a:rPr lang="ru-RU" smtClean="0"/>
              <a:pPr/>
              <a:t>26.08.2016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99A49D24-3587-42F5-B6FE-324B782EA663}"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8A214220-BA7B-4638-831F-08140F14057D}" type="datetimeFigureOut">
              <a:rPr lang="ru-RU" smtClean="0"/>
              <a:pPr/>
              <a:t>26.08.2016</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99A49D24-3587-42F5-B6FE-324B782EA663}"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32560" y="1500174"/>
            <a:ext cx="7406640" cy="2143140"/>
          </a:xfrm>
        </p:spPr>
        <p:txBody>
          <a:bodyPr>
            <a:normAutofit fontScale="90000"/>
          </a:bodyPr>
          <a:lstStyle/>
          <a:p>
            <a:pPr algn="ctr"/>
            <a:r>
              <a:rPr lang="ru-RU" sz="3200" dirty="0" smtClean="0"/>
              <a:t>Концепция преподавания русского языка и литературы в </a:t>
            </a:r>
            <a:r>
              <a:rPr lang="ru-RU" sz="3200" smtClean="0"/>
              <a:t>Российской Федерации</a:t>
            </a:r>
            <a:br>
              <a:rPr lang="ru-RU" sz="3200" smtClean="0"/>
            </a:br>
            <a:r>
              <a:rPr lang="ru-RU" sz="3200" dirty="0" smtClean="0"/>
              <a:t/>
            </a:r>
            <a:br>
              <a:rPr lang="ru-RU" sz="3200" dirty="0" smtClean="0"/>
            </a:br>
            <a:r>
              <a:rPr lang="ru-RU" sz="1800" dirty="0" smtClean="0"/>
              <a:t>Утверждена распоряжением Правительства РФ от 9 апреля 2016 года №637 -</a:t>
            </a:r>
            <a:r>
              <a:rPr lang="ru-RU" sz="1800" dirty="0" err="1" smtClean="0"/>
              <a:t>р</a:t>
            </a:r>
            <a:endParaRPr lang="ru-RU" sz="3200" dirty="0"/>
          </a:p>
        </p:txBody>
      </p:sp>
      <p:sp>
        <p:nvSpPr>
          <p:cNvPr id="3" name="Подзаголовок 2"/>
          <p:cNvSpPr>
            <a:spLocks noGrp="1"/>
          </p:cNvSpPr>
          <p:nvPr>
            <p:ph type="subTitle" idx="1"/>
          </p:nvPr>
        </p:nvSpPr>
        <p:spPr>
          <a:xfrm flipV="1">
            <a:off x="1432560" y="5000636"/>
            <a:ext cx="7406640" cy="857256"/>
          </a:xfrm>
        </p:spPr>
        <p:txBody>
          <a:bodyPr/>
          <a:lstStyle/>
          <a:p>
            <a:pPr algn="ct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8728" y="142852"/>
            <a:ext cx="7565548" cy="45719"/>
          </a:xfrm>
        </p:spPr>
        <p:txBody>
          <a:bodyPr>
            <a:normAutofit fontScale="90000"/>
          </a:bodyPr>
          <a:lstStyle/>
          <a:p>
            <a:endParaRPr lang="ru-RU" dirty="0"/>
          </a:p>
        </p:txBody>
      </p:sp>
      <p:graphicFrame>
        <p:nvGraphicFramePr>
          <p:cNvPr id="4" name="Содержимое 3"/>
          <p:cNvGraphicFramePr>
            <a:graphicFrameLocks noGrp="1"/>
          </p:cNvGraphicFramePr>
          <p:nvPr>
            <p:ph idx="1"/>
          </p:nvPr>
        </p:nvGraphicFramePr>
        <p:xfrm>
          <a:off x="1214414" y="357167"/>
          <a:ext cx="7643866" cy="5785064"/>
        </p:xfrm>
        <a:graphic>
          <a:graphicData uri="http://schemas.openxmlformats.org/drawingml/2006/table">
            <a:tbl>
              <a:tblPr firstRow="1" bandRow="1">
                <a:tableStyleId>{5C22544A-7EE6-4342-B048-85BDC9FD1C3A}</a:tableStyleId>
              </a:tblPr>
              <a:tblGrid>
                <a:gridCol w="503208"/>
                <a:gridCol w="2548513"/>
                <a:gridCol w="4592145"/>
              </a:tblGrid>
              <a:tr h="327605">
                <a:tc>
                  <a:txBody>
                    <a:bodyPr/>
                    <a:lstStyle/>
                    <a:p>
                      <a:endParaRPr lang="ru-RU" dirty="0"/>
                    </a:p>
                  </a:txBody>
                  <a:tcPr/>
                </a:tc>
                <a:tc>
                  <a:txBody>
                    <a:bodyPr/>
                    <a:lstStyle/>
                    <a:p>
                      <a:endParaRPr lang="ru-RU"/>
                    </a:p>
                  </a:txBody>
                  <a:tcPr/>
                </a:tc>
                <a:tc>
                  <a:txBody>
                    <a:bodyPr/>
                    <a:lstStyle/>
                    <a:p>
                      <a:endParaRPr lang="ru-RU" dirty="0"/>
                    </a:p>
                  </a:txBody>
                  <a:tcPr/>
                </a:tc>
              </a:tr>
              <a:tr h="327605">
                <a:tc>
                  <a:txBody>
                    <a:bodyPr/>
                    <a:lstStyle/>
                    <a:p>
                      <a:r>
                        <a:rPr lang="ru-RU" dirty="0" smtClean="0"/>
                        <a:t>8.</a:t>
                      </a:r>
                      <a:endParaRPr lang="ru-RU" dirty="0"/>
                    </a:p>
                  </a:txBody>
                  <a:tcPr/>
                </a:tc>
                <a:tc>
                  <a:txBody>
                    <a:bodyPr/>
                    <a:lstStyle/>
                    <a:p>
                      <a:r>
                        <a:rPr lang="ru-RU" dirty="0" err="1" smtClean="0"/>
                        <a:t>Бичер</a:t>
                      </a:r>
                      <a:r>
                        <a:rPr lang="ru-RU" dirty="0" smtClean="0"/>
                        <a:t> –</a:t>
                      </a:r>
                      <a:r>
                        <a:rPr lang="ru-RU" dirty="0" err="1" smtClean="0"/>
                        <a:t>Стоу</a:t>
                      </a:r>
                      <a:r>
                        <a:rPr lang="ru-RU" dirty="0" smtClean="0"/>
                        <a:t> Г.</a:t>
                      </a:r>
                      <a:endParaRPr lang="ru-RU" dirty="0"/>
                    </a:p>
                  </a:txBody>
                  <a:tcPr/>
                </a:tc>
                <a:tc>
                  <a:txBody>
                    <a:bodyPr/>
                    <a:lstStyle/>
                    <a:p>
                      <a:r>
                        <a:rPr lang="ru-RU" dirty="0" smtClean="0"/>
                        <a:t>Хижина дяди Тома</a:t>
                      </a:r>
                      <a:endParaRPr lang="ru-RU" dirty="0"/>
                    </a:p>
                  </a:txBody>
                  <a:tcPr/>
                </a:tc>
              </a:tr>
              <a:tr h="327605">
                <a:tc>
                  <a:txBody>
                    <a:bodyPr/>
                    <a:lstStyle/>
                    <a:p>
                      <a:r>
                        <a:rPr lang="ru-RU" dirty="0" smtClean="0"/>
                        <a:t>9.</a:t>
                      </a:r>
                      <a:endParaRPr lang="ru-RU" dirty="0"/>
                    </a:p>
                  </a:txBody>
                  <a:tcPr/>
                </a:tc>
                <a:tc>
                  <a:txBody>
                    <a:bodyPr/>
                    <a:lstStyle/>
                    <a:p>
                      <a:r>
                        <a:rPr lang="ru-RU" dirty="0" smtClean="0"/>
                        <a:t>Бондарев Ю.</a:t>
                      </a:r>
                      <a:endParaRPr lang="ru-RU" dirty="0"/>
                    </a:p>
                  </a:txBody>
                  <a:tcPr/>
                </a:tc>
                <a:tc>
                  <a:txBody>
                    <a:bodyPr/>
                    <a:lstStyle/>
                    <a:p>
                      <a:r>
                        <a:rPr lang="ru-RU" dirty="0" smtClean="0"/>
                        <a:t>Простите</a:t>
                      </a:r>
                      <a:r>
                        <a:rPr lang="ru-RU" baseline="0" dirty="0" smtClean="0"/>
                        <a:t> нас. Горячий снег</a:t>
                      </a:r>
                      <a:endParaRPr lang="ru-RU" dirty="0"/>
                    </a:p>
                  </a:txBody>
                  <a:tcPr/>
                </a:tc>
              </a:tr>
              <a:tr h="327605">
                <a:tc>
                  <a:txBody>
                    <a:bodyPr/>
                    <a:lstStyle/>
                    <a:p>
                      <a:r>
                        <a:rPr lang="ru-RU" dirty="0" smtClean="0"/>
                        <a:t>10</a:t>
                      </a:r>
                      <a:endParaRPr lang="ru-RU" dirty="0"/>
                    </a:p>
                  </a:txBody>
                  <a:tcPr/>
                </a:tc>
                <a:tc>
                  <a:txBody>
                    <a:bodyPr/>
                    <a:lstStyle/>
                    <a:p>
                      <a:r>
                        <a:rPr lang="ru-RU" dirty="0" err="1" smtClean="0"/>
                        <a:t>Бр</a:t>
                      </a:r>
                      <a:r>
                        <a:rPr lang="ru-RU" dirty="0" smtClean="0"/>
                        <a:t>. Стругацкие</a:t>
                      </a:r>
                      <a:endParaRPr lang="ru-RU" dirty="0"/>
                    </a:p>
                  </a:txBody>
                  <a:tcPr/>
                </a:tc>
                <a:tc>
                  <a:txBody>
                    <a:bodyPr/>
                    <a:lstStyle/>
                    <a:p>
                      <a:r>
                        <a:rPr lang="ru-RU" dirty="0" smtClean="0"/>
                        <a:t>Понедельник начинается в субботу</a:t>
                      </a:r>
                      <a:endParaRPr lang="ru-RU" dirty="0"/>
                    </a:p>
                  </a:txBody>
                  <a:tcPr/>
                </a:tc>
              </a:tr>
              <a:tr h="327605">
                <a:tc>
                  <a:txBody>
                    <a:bodyPr/>
                    <a:lstStyle/>
                    <a:p>
                      <a:r>
                        <a:rPr lang="ru-RU" dirty="0" smtClean="0"/>
                        <a:t>11</a:t>
                      </a:r>
                      <a:endParaRPr lang="ru-RU" dirty="0"/>
                    </a:p>
                  </a:txBody>
                  <a:tcPr/>
                </a:tc>
                <a:tc>
                  <a:txBody>
                    <a:bodyPr/>
                    <a:lstStyle/>
                    <a:p>
                      <a:r>
                        <a:rPr lang="ru-RU" dirty="0" err="1" smtClean="0"/>
                        <a:t>Бронте</a:t>
                      </a:r>
                      <a:r>
                        <a:rPr lang="ru-RU" dirty="0" smtClean="0"/>
                        <a:t> Ш.</a:t>
                      </a:r>
                      <a:endParaRPr lang="ru-RU" dirty="0"/>
                    </a:p>
                  </a:txBody>
                  <a:tcPr/>
                </a:tc>
                <a:tc>
                  <a:txBody>
                    <a:bodyPr/>
                    <a:lstStyle/>
                    <a:p>
                      <a:r>
                        <a:rPr lang="ru-RU" dirty="0" smtClean="0"/>
                        <a:t>Джейн Эйр</a:t>
                      </a:r>
                      <a:endParaRPr lang="ru-RU" dirty="0"/>
                    </a:p>
                  </a:txBody>
                  <a:tcPr/>
                </a:tc>
              </a:tr>
              <a:tr h="327605">
                <a:tc>
                  <a:txBody>
                    <a:bodyPr/>
                    <a:lstStyle/>
                    <a:p>
                      <a:r>
                        <a:rPr lang="ru-RU" dirty="0" smtClean="0"/>
                        <a:t>12</a:t>
                      </a:r>
                      <a:endParaRPr lang="ru-RU" dirty="0"/>
                    </a:p>
                  </a:txBody>
                  <a:tcPr/>
                </a:tc>
                <a:tc>
                  <a:txBody>
                    <a:bodyPr/>
                    <a:lstStyle/>
                    <a:p>
                      <a:r>
                        <a:rPr lang="ru-RU" dirty="0" err="1" smtClean="0"/>
                        <a:t>Булычёв</a:t>
                      </a:r>
                      <a:r>
                        <a:rPr lang="ru-RU" dirty="0" smtClean="0"/>
                        <a:t> К.</a:t>
                      </a:r>
                      <a:endParaRPr lang="ru-RU" dirty="0"/>
                    </a:p>
                  </a:txBody>
                  <a:tcPr/>
                </a:tc>
                <a:tc>
                  <a:txBody>
                    <a:bodyPr/>
                    <a:lstStyle/>
                    <a:p>
                      <a:r>
                        <a:rPr lang="ru-RU" dirty="0" smtClean="0"/>
                        <a:t>Девочка с Земли. Миллион приключений</a:t>
                      </a:r>
                      <a:endParaRPr lang="ru-RU" dirty="0"/>
                    </a:p>
                  </a:txBody>
                  <a:tcPr/>
                </a:tc>
              </a:tr>
              <a:tr h="591521">
                <a:tc>
                  <a:txBody>
                    <a:bodyPr/>
                    <a:lstStyle/>
                    <a:p>
                      <a:r>
                        <a:rPr lang="ru-RU" dirty="0" smtClean="0"/>
                        <a:t>13</a:t>
                      </a:r>
                      <a:endParaRPr lang="ru-RU" dirty="0"/>
                    </a:p>
                  </a:txBody>
                  <a:tcPr/>
                </a:tc>
                <a:tc>
                  <a:txBody>
                    <a:bodyPr/>
                    <a:lstStyle/>
                    <a:p>
                      <a:r>
                        <a:rPr lang="ru-RU" dirty="0" smtClean="0"/>
                        <a:t>Верн Ж.</a:t>
                      </a:r>
                      <a:endParaRPr lang="ru-RU" dirty="0"/>
                    </a:p>
                  </a:txBody>
                  <a:tcPr/>
                </a:tc>
                <a:tc>
                  <a:txBody>
                    <a:bodyPr/>
                    <a:lstStyle/>
                    <a:p>
                      <a:r>
                        <a:rPr lang="ru-RU" dirty="0" smtClean="0"/>
                        <a:t>Таинственный остров</a:t>
                      </a:r>
                      <a:endParaRPr lang="ru-RU" dirty="0"/>
                    </a:p>
                  </a:txBody>
                  <a:tcPr/>
                </a:tc>
              </a:tr>
              <a:tr h="572941">
                <a:tc>
                  <a:txBody>
                    <a:bodyPr/>
                    <a:lstStyle/>
                    <a:p>
                      <a:r>
                        <a:rPr lang="ru-RU" dirty="0" smtClean="0"/>
                        <a:t>14</a:t>
                      </a:r>
                      <a:endParaRPr lang="ru-RU" dirty="0"/>
                    </a:p>
                  </a:txBody>
                  <a:tcPr/>
                </a:tc>
                <a:tc>
                  <a:txBody>
                    <a:bodyPr/>
                    <a:lstStyle/>
                    <a:p>
                      <a:r>
                        <a:rPr lang="ru-RU" dirty="0" smtClean="0"/>
                        <a:t>Гоголь Н. </a:t>
                      </a:r>
                      <a:endParaRPr lang="ru-RU" dirty="0"/>
                    </a:p>
                  </a:txBody>
                  <a:tcPr/>
                </a:tc>
                <a:tc>
                  <a:txBody>
                    <a:bodyPr/>
                    <a:lstStyle/>
                    <a:p>
                      <a:r>
                        <a:rPr lang="ru-RU" dirty="0" smtClean="0"/>
                        <a:t>Выбранные места из переписки с друзьями. Ревизор. Повести.</a:t>
                      </a:r>
                      <a:r>
                        <a:rPr lang="ru-RU" baseline="0" dirty="0" smtClean="0"/>
                        <a:t> Петербургские повести</a:t>
                      </a:r>
                      <a:endParaRPr lang="ru-RU" dirty="0"/>
                    </a:p>
                  </a:txBody>
                  <a:tcPr/>
                </a:tc>
              </a:tr>
              <a:tr h="572941">
                <a:tc>
                  <a:txBody>
                    <a:bodyPr/>
                    <a:lstStyle/>
                    <a:p>
                      <a:r>
                        <a:rPr lang="ru-RU" dirty="0" smtClean="0"/>
                        <a:t>15</a:t>
                      </a:r>
                      <a:endParaRPr lang="ru-RU" dirty="0"/>
                    </a:p>
                  </a:txBody>
                  <a:tcPr/>
                </a:tc>
                <a:tc>
                  <a:txBody>
                    <a:bodyPr/>
                    <a:lstStyle/>
                    <a:p>
                      <a:r>
                        <a:rPr lang="ru-RU" dirty="0" smtClean="0"/>
                        <a:t>Грин А.</a:t>
                      </a:r>
                      <a:endParaRPr lang="ru-RU" dirty="0"/>
                    </a:p>
                  </a:txBody>
                  <a:tcPr/>
                </a:tc>
                <a:tc>
                  <a:txBody>
                    <a:bodyPr/>
                    <a:lstStyle/>
                    <a:p>
                      <a:r>
                        <a:rPr lang="ru-RU" dirty="0" smtClean="0"/>
                        <a:t>Алые паруса. Бегущая по волнам</a:t>
                      </a:r>
                      <a:endParaRPr lang="ru-RU" dirty="0"/>
                    </a:p>
                  </a:txBody>
                  <a:tcPr/>
                </a:tc>
              </a:tr>
              <a:tr h="572941">
                <a:tc>
                  <a:txBody>
                    <a:bodyPr/>
                    <a:lstStyle/>
                    <a:p>
                      <a:r>
                        <a:rPr lang="ru-RU" dirty="0" smtClean="0"/>
                        <a:t>16</a:t>
                      </a:r>
                      <a:endParaRPr lang="ru-RU" dirty="0"/>
                    </a:p>
                  </a:txBody>
                  <a:tcPr/>
                </a:tc>
                <a:tc>
                  <a:txBody>
                    <a:bodyPr/>
                    <a:lstStyle/>
                    <a:p>
                      <a:r>
                        <a:rPr lang="ru-RU" dirty="0" smtClean="0"/>
                        <a:t>Дюма А.</a:t>
                      </a:r>
                      <a:endParaRPr lang="ru-RU" dirty="0"/>
                    </a:p>
                  </a:txBody>
                  <a:tcPr/>
                </a:tc>
                <a:tc>
                  <a:txBody>
                    <a:bodyPr/>
                    <a:lstStyle/>
                    <a:p>
                      <a:r>
                        <a:rPr lang="ru-RU" dirty="0" smtClean="0"/>
                        <a:t>Три мушкетёра. Королева Марго</a:t>
                      </a:r>
                      <a:endParaRPr lang="ru-RU" dirty="0"/>
                    </a:p>
                  </a:txBody>
                  <a:tcPr/>
                </a:tc>
              </a:tr>
              <a:tr h="572941">
                <a:tc>
                  <a:txBody>
                    <a:bodyPr/>
                    <a:lstStyle/>
                    <a:p>
                      <a:r>
                        <a:rPr lang="ru-RU" dirty="0" smtClean="0"/>
                        <a:t>17</a:t>
                      </a:r>
                      <a:endParaRPr lang="ru-RU" dirty="0"/>
                    </a:p>
                  </a:txBody>
                  <a:tcPr/>
                </a:tc>
                <a:tc>
                  <a:txBody>
                    <a:bodyPr/>
                    <a:lstStyle/>
                    <a:p>
                      <a:r>
                        <a:rPr lang="ru-RU" dirty="0" smtClean="0"/>
                        <a:t>Ефремов И.</a:t>
                      </a:r>
                      <a:endParaRPr lang="ru-RU" dirty="0"/>
                    </a:p>
                  </a:txBody>
                  <a:tcPr/>
                </a:tc>
                <a:tc>
                  <a:txBody>
                    <a:bodyPr/>
                    <a:lstStyle/>
                    <a:p>
                      <a:r>
                        <a:rPr lang="ru-RU" dirty="0" smtClean="0"/>
                        <a:t>Звёздные корабли. На краю </a:t>
                      </a:r>
                      <a:r>
                        <a:rPr lang="ru-RU" dirty="0" err="1" smtClean="0"/>
                        <a:t>Окуймены</a:t>
                      </a:r>
                      <a:endParaRPr lang="ru-RU" dirty="0"/>
                    </a:p>
                  </a:txBody>
                  <a:tcPr/>
                </a:tc>
              </a:tr>
              <a:tr h="572941">
                <a:tc>
                  <a:txBody>
                    <a:bodyPr/>
                    <a:lstStyle/>
                    <a:p>
                      <a:r>
                        <a:rPr lang="ru-RU" dirty="0" smtClean="0"/>
                        <a:t>18</a:t>
                      </a:r>
                      <a:endParaRPr lang="ru-RU" dirty="0"/>
                    </a:p>
                  </a:txBody>
                  <a:tcPr/>
                </a:tc>
                <a:tc>
                  <a:txBody>
                    <a:bodyPr/>
                    <a:lstStyle/>
                    <a:p>
                      <a:r>
                        <a:rPr lang="ru-RU" dirty="0" smtClean="0"/>
                        <a:t>Жан де Лафонтен</a:t>
                      </a:r>
                      <a:endParaRPr lang="ru-RU" dirty="0"/>
                    </a:p>
                  </a:txBody>
                  <a:tcPr/>
                </a:tc>
                <a:tc>
                  <a:txBody>
                    <a:bodyPr/>
                    <a:lstStyle/>
                    <a:p>
                      <a:r>
                        <a:rPr lang="ru-RU" dirty="0" smtClean="0"/>
                        <a:t>Басни «Лев, который собирался</a:t>
                      </a:r>
                      <a:r>
                        <a:rPr lang="ru-RU" baseline="0" dirty="0" smtClean="0"/>
                        <a:t> на войну» «Обезьяна и кот»</a:t>
                      </a:r>
                      <a:endParaRPr lang="ru-RU" dirty="0"/>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153966"/>
          </a:xfrm>
        </p:spPr>
        <p:txBody>
          <a:bodyPr>
            <a:normAutofit fontScale="90000"/>
          </a:bodyPr>
          <a:lstStyle/>
          <a:p>
            <a:endParaRPr lang="ru-RU" dirty="0"/>
          </a:p>
        </p:txBody>
      </p:sp>
      <p:graphicFrame>
        <p:nvGraphicFramePr>
          <p:cNvPr id="4" name="Содержимое 3"/>
          <p:cNvGraphicFramePr>
            <a:graphicFrameLocks noGrp="1"/>
          </p:cNvGraphicFramePr>
          <p:nvPr>
            <p:ph idx="1"/>
          </p:nvPr>
        </p:nvGraphicFramePr>
        <p:xfrm>
          <a:off x="1428728" y="142853"/>
          <a:ext cx="7500990" cy="6297830"/>
        </p:xfrm>
        <a:graphic>
          <a:graphicData uri="http://schemas.openxmlformats.org/drawingml/2006/table">
            <a:tbl>
              <a:tblPr firstRow="1" bandRow="1">
                <a:tableStyleId>{5C22544A-7EE6-4342-B048-85BDC9FD1C3A}</a:tableStyleId>
              </a:tblPr>
              <a:tblGrid>
                <a:gridCol w="500066"/>
                <a:gridCol w="2571768"/>
                <a:gridCol w="4429156"/>
              </a:tblGrid>
              <a:tr h="491985">
                <a:tc>
                  <a:txBody>
                    <a:bodyPr/>
                    <a:lstStyle/>
                    <a:p>
                      <a:r>
                        <a:rPr lang="ru-RU" dirty="0" smtClean="0"/>
                        <a:t>19</a:t>
                      </a:r>
                      <a:endParaRPr lang="ru-RU" dirty="0"/>
                    </a:p>
                  </a:txBody>
                  <a:tcPr/>
                </a:tc>
                <a:tc>
                  <a:txBody>
                    <a:bodyPr/>
                    <a:lstStyle/>
                    <a:p>
                      <a:r>
                        <a:rPr lang="ru-RU" dirty="0" smtClean="0"/>
                        <a:t>Анненский И.</a:t>
                      </a:r>
                      <a:endParaRPr lang="ru-RU" dirty="0"/>
                    </a:p>
                  </a:txBody>
                  <a:tcPr/>
                </a:tc>
                <a:tc>
                  <a:txBody>
                    <a:bodyPr/>
                    <a:lstStyle/>
                    <a:p>
                      <a:r>
                        <a:rPr lang="ru-RU" dirty="0" smtClean="0"/>
                        <a:t>Из книги стихов</a:t>
                      </a:r>
                      <a:r>
                        <a:rPr lang="ru-RU" baseline="0" dirty="0" smtClean="0"/>
                        <a:t> «Кипарисовый ларец»</a:t>
                      </a:r>
                      <a:endParaRPr lang="ru-RU" dirty="0"/>
                    </a:p>
                  </a:txBody>
                  <a:tcPr/>
                </a:tc>
              </a:tr>
              <a:tr h="676460">
                <a:tc>
                  <a:txBody>
                    <a:bodyPr/>
                    <a:lstStyle/>
                    <a:p>
                      <a:r>
                        <a:rPr lang="ru-RU" dirty="0" smtClean="0"/>
                        <a:t>20</a:t>
                      </a:r>
                      <a:endParaRPr lang="ru-RU" dirty="0"/>
                    </a:p>
                  </a:txBody>
                  <a:tcPr/>
                </a:tc>
                <a:tc>
                  <a:txBody>
                    <a:bodyPr/>
                    <a:lstStyle/>
                    <a:p>
                      <a:r>
                        <a:rPr lang="ru-RU" dirty="0" smtClean="0"/>
                        <a:t>Бальмонт К.</a:t>
                      </a:r>
                      <a:endParaRPr lang="ru-RU" dirty="0"/>
                    </a:p>
                  </a:txBody>
                  <a:tcPr/>
                </a:tc>
                <a:tc>
                  <a:txBody>
                    <a:bodyPr/>
                    <a:lstStyle/>
                    <a:p>
                      <a:r>
                        <a:rPr lang="ru-RU" dirty="0" smtClean="0"/>
                        <a:t>Стихотворения из</a:t>
                      </a:r>
                      <a:r>
                        <a:rPr lang="ru-RU" baseline="0" dirty="0" smtClean="0"/>
                        <a:t> книги стихов «Под северным небом»</a:t>
                      </a:r>
                      <a:endParaRPr lang="ru-RU" dirty="0"/>
                    </a:p>
                  </a:txBody>
                  <a:tcPr/>
                </a:tc>
              </a:tr>
              <a:tr h="491985">
                <a:tc>
                  <a:txBody>
                    <a:bodyPr/>
                    <a:lstStyle/>
                    <a:p>
                      <a:r>
                        <a:rPr lang="ru-RU" dirty="0" smtClean="0"/>
                        <a:t>21</a:t>
                      </a:r>
                      <a:endParaRPr lang="ru-RU" dirty="0"/>
                    </a:p>
                  </a:txBody>
                  <a:tcPr/>
                </a:tc>
                <a:tc>
                  <a:txBody>
                    <a:bodyPr/>
                    <a:lstStyle/>
                    <a:p>
                      <a:r>
                        <a:rPr lang="ru-RU" dirty="0" smtClean="0"/>
                        <a:t>Карамзин Н.</a:t>
                      </a:r>
                      <a:endParaRPr lang="ru-RU" dirty="0"/>
                    </a:p>
                  </a:txBody>
                  <a:tcPr/>
                </a:tc>
                <a:tc>
                  <a:txBody>
                    <a:bodyPr/>
                    <a:lstStyle/>
                    <a:p>
                      <a:r>
                        <a:rPr lang="ru-RU" dirty="0" smtClean="0"/>
                        <a:t>Наталья,</a:t>
                      </a:r>
                      <a:r>
                        <a:rPr lang="ru-RU" baseline="0" dirty="0" smtClean="0"/>
                        <a:t> боярская дочь. Бедная Лиза</a:t>
                      </a:r>
                      <a:endParaRPr lang="ru-RU" dirty="0"/>
                    </a:p>
                  </a:txBody>
                  <a:tcPr/>
                </a:tc>
              </a:tr>
              <a:tr h="491985">
                <a:tc>
                  <a:txBody>
                    <a:bodyPr/>
                    <a:lstStyle/>
                    <a:p>
                      <a:r>
                        <a:rPr lang="ru-RU" dirty="0" smtClean="0"/>
                        <a:t>22</a:t>
                      </a:r>
                      <a:endParaRPr lang="ru-RU" dirty="0"/>
                    </a:p>
                  </a:txBody>
                  <a:tcPr/>
                </a:tc>
                <a:tc>
                  <a:txBody>
                    <a:bodyPr/>
                    <a:lstStyle/>
                    <a:p>
                      <a:r>
                        <a:rPr lang="ru-RU" dirty="0" smtClean="0"/>
                        <a:t>Короленко В.</a:t>
                      </a:r>
                      <a:endParaRPr lang="ru-RU" dirty="0"/>
                    </a:p>
                  </a:txBody>
                  <a:tcPr/>
                </a:tc>
                <a:tc>
                  <a:txBody>
                    <a:bodyPr/>
                    <a:lstStyle/>
                    <a:p>
                      <a:r>
                        <a:rPr lang="ru-RU" dirty="0" smtClean="0"/>
                        <a:t>Дети подземелья. Мгновение. Слепой музыкант.</a:t>
                      </a:r>
                      <a:endParaRPr lang="ru-RU" dirty="0"/>
                    </a:p>
                  </a:txBody>
                  <a:tcPr/>
                </a:tc>
              </a:tr>
              <a:tr h="676460">
                <a:tc>
                  <a:txBody>
                    <a:bodyPr/>
                    <a:lstStyle/>
                    <a:p>
                      <a:r>
                        <a:rPr lang="ru-RU" dirty="0" smtClean="0"/>
                        <a:t>23</a:t>
                      </a:r>
                      <a:endParaRPr lang="ru-RU" dirty="0"/>
                    </a:p>
                  </a:txBody>
                  <a:tcPr/>
                </a:tc>
                <a:tc>
                  <a:txBody>
                    <a:bodyPr/>
                    <a:lstStyle/>
                    <a:p>
                      <a:r>
                        <a:rPr lang="ru-RU" dirty="0" smtClean="0"/>
                        <a:t>Купер Ф.</a:t>
                      </a:r>
                      <a:endParaRPr lang="ru-RU" dirty="0"/>
                    </a:p>
                  </a:txBody>
                  <a:tcPr/>
                </a:tc>
                <a:tc>
                  <a:txBody>
                    <a:bodyPr/>
                    <a:lstStyle/>
                    <a:p>
                      <a:r>
                        <a:rPr lang="ru-RU" dirty="0" smtClean="0"/>
                        <a:t>Последний из Могикан. Следопыт, или Озеро –Море. Зверобой.</a:t>
                      </a:r>
                      <a:endParaRPr lang="ru-RU" dirty="0"/>
                    </a:p>
                  </a:txBody>
                  <a:tcPr/>
                </a:tc>
              </a:tr>
              <a:tr h="491985">
                <a:tc>
                  <a:txBody>
                    <a:bodyPr/>
                    <a:lstStyle/>
                    <a:p>
                      <a:r>
                        <a:rPr lang="ru-RU" dirty="0" err="1" smtClean="0"/>
                        <a:t>й</a:t>
                      </a:r>
                      <a:endParaRPr lang="ru-RU" dirty="0"/>
                    </a:p>
                  </a:txBody>
                  <a:tcPr/>
                </a:tc>
                <a:tc>
                  <a:txBody>
                    <a:bodyPr/>
                    <a:lstStyle/>
                    <a:p>
                      <a:r>
                        <a:rPr lang="ru-RU" dirty="0" smtClean="0"/>
                        <a:t>Куприн А.</a:t>
                      </a:r>
                      <a:endParaRPr lang="ru-RU" dirty="0"/>
                    </a:p>
                  </a:txBody>
                  <a:tcPr/>
                </a:tc>
                <a:tc>
                  <a:txBody>
                    <a:bodyPr/>
                    <a:lstStyle/>
                    <a:p>
                      <a:r>
                        <a:rPr lang="ru-RU" dirty="0" smtClean="0"/>
                        <a:t>Рассказы ( «Изумруд» и др.). Повести</a:t>
                      </a:r>
                      <a:endParaRPr lang="ru-RU" dirty="0"/>
                    </a:p>
                  </a:txBody>
                  <a:tcPr/>
                </a:tc>
              </a:tr>
              <a:tr h="676460">
                <a:tc>
                  <a:txBody>
                    <a:bodyPr/>
                    <a:lstStyle/>
                    <a:p>
                      <a:r>
                        <a:rPr lang="ru-RU" dirty="0" smtClean="0"/>
                        <a:t>25</a:t>
                      </a:r>
                      <a:endParaRPr lang="ru-RU" dirty="0"/>
                    </a:p>
                  </a:txBody>
                  <a:tcPr/>
                </a:tc>
                <a:tc>
                  <a:txBody>
                    <a:bodyPr/>
                    <a:lstStyle/>
                    <a:p>
                      <a:r>
                        <a:rPr lang="ru-RU" dirty="0" smtClean="0"/>
                        <a:t>Лондон Д.</a:t>
                      </a:r>
                      <a:endParaRPr lang="ru-RU" dirty="0"/>
                    </a:p>
                  </a:txBody>
                  <a:tcPr/>
                </a:tc>
                <a:tc>
                  <a:txBody>
                    <a:bodyPr/>
                    <a:lstStyle/>
                    <a:p>
                      <a:r>
                        <a:rPr lang="ru-RU" dirty="0" smtClean="0"/>
                        <a:t>Зов предков. Белый клык. Сказание о </a:t>
                      </a:r>
                      <a:r>
                        <a:rPr lang="ru-RU" dirty="0" err="1" smtClean="0"/>
                        <a:t>Кише.Мартин</a:t>
                      </a:r>
                      <a:r>
                        <a:rPr lang="ru-RU" dirty="0" smtClean="0"/>
                        <a:t>  Иден.</a:t>
                      </a:r>
                      <a:endParaRPr lang="ru-RU" dirty="0"/>
                    </a:p>
                  </a:txBody>
                  <a:tcPr/>
                </a:tc>
              </a:tr>
              <a:tr h="491985">
                <a:tc>
                  <a:txBody>
                    <a:bodyPr/>
                    <a:lstStyle/>
                    <a:p>
                      <a:r>
                        <a:rPr lang="ru-RU" dirty="0" smtClean="0"/>
                        <a:t>26</a:t>
                      </a:r>
                      <a:endParaRPr lang="ru-RU" dirty="0"/>
                    </a:p>
                  </a:txBody>
                  <a:tcPr/>
                </a:tc>
                <a:tc>
                  <a:txBody>
                    <a:bodyPr/>
                    <a:lstStyle/>
                    <a:p>
                      <a:r>
                        <a:rPr lang="ru-RU" dirty="0" smtClean="0"/>
                        <a:t>Носов Е..</a:t>
                      </a:r>
                      <a:endParaRPr lang="ru-RU" dirty="0"/>
                    </a:p>
                  </a:txBody>
                  <a:tcPr/>
                </a:tc>
                <a:tc>
                  <a:txBody>
                    <a:bodyPr/>
                    <a:lstStyle/>
                    <a:p>
                      <a:r>
                        <a:rPr lang="ru-RU" dirty="0" smtClean="0"/>
                        <a:t>Живое пламя. Красное вино Победы.</a:t>
                      </a:r>
                      <a:endParaRPr lang="ru-RU" dirty="0"/>
                    </a:p>
                  </a:txBody>
                  <a:tcPr/>
                </a:tc>
              </a:tr>
              <a:tr h="491985">
                <a:tc>
                  <a:txBody>
                    <a:bodyPr/>
                    <a:lstStyle/>
                    <a:p>
                      <a:r>
                        <a:rPr lang="ru-RU" dirty="0" smtClean="0"/>
                        <a:t>27</a:t>
                      </a:r>
                      <a:endParaRPr lang="ru-RU" dirty="0"/>
                    </a:p>
                  </a:txBody>
                  <a:tcPr/>
                </a:tc>
                <a:tc>
                  <a:txBody>
                    <a:bodyPr/>
                    <a:lstStyle/>
                    <a:p>
                      <a:r>
                        <a:rPr lang="ru-RU" dirty="0" smtClean="0"/>
                        <a:t>Окуджава Б.</a:t>
                      </a:r>
                      <a:endParaRPr lang="ru-RU" dirty="0"/>
                    </a:p>
                  </a:txBody>
                  <a:tcPr/>
                </a:tc>
                <a:tc>
                  <a:txBody>
                    <a:bodyPr/>
                    <a:lstStyle/>
                    <a:p>
                      <a:r>
                        <a:rPr lang="ru-RU" dirty="0" smtClean="0"/>
                        <a:t>Стихотворения по выбору.</a:t>
                      </a:r>
                      <a:endParaRPr lang="ru-RU" dirty="0"/>
                    </a:p>
                  </a:txBody>
                  <a:tcPr/>
                </a:tc>
              </a:tr>
              <a:tr h="676460">
                <a:tc>
                  <a:txBody>
                    <a:bodyPr/>
                    <a:lstStyle/>
                    <a:p>
                      <a:r>
                        <a:rPr lang="ru-RU" dirty="0" smtClean="0"/>
                        <a:t>28</a:t>
                      </a:r>
                      <a:endParaRPr lang="ru-RU" dirty="0"/>
                    </a:p>
                  </a:txBody>
                  <a:tcPr/>
                </a:tc>
                <a:tc>
                  <a:txBody>
                    <a:bodyPr/>
                    <a:lstStyle/>
                    <a:p>
                      <a:r>
                        <a:rPr lang="ru-RU" dirty="0" smtClean="0"/>
                        <a:t>Бажов П.</a:t>
                      </a:r>
                      <a:endParaRPr lang="ru-RU" dirty="0"/>
                    </a:p>
                  </a:txBody>
                  <a:tcPr/>
                </a:tc>
                <a:tc>
                  <a:txBody>
                    <a:bodyPr/>
                    <a:lstStyle/>
                    <a:p>
                      <a:r>
                        <a:rPr lang="ru-RU" dirty="0" smtClean="0"/>
                        <a:t>Малахитовая шкатулка. Медной горы Хозяйка.</a:t>
                      </a:r>
                      <a:endParaRPr lang="ru-RU" dirty="0"/>
                    </a:p>
                  </a:txBody>
                  <a:tcPr/>
                </a:tc>
              </a:tr>
              <a:tr h="491985">
                <a:tc>
                  <a:txBody>
                    <a:bodyPr/>
                    <a:lstStyle/>
                    <a:p>
                      <a:r>
                        <a:rPr lang="ru-RU" dirty="0" smtClean="0"/>
                        <a:t>29</a:t>
                      </a:r>
                      <a:endParaRPr lang="ru-RU" dirty="0"/>
                    </a:p>
                  </a:txBody>
                  <a:tcPr/>
                </a:tc>
                <a:tc>
                  <a:txBody>
                    <a:bodyPr/>
                    <a:lstStyle/>
                    <a:p>
                      <a:r>
                        <a:rPr lang="ru-RU" dirty="0" err="1" smtClean="0"/>
                        <a:t>Парр</a:t>
                      </a:r>
                      <a:r>
                        <a:rPr lang="ru-RU" dirty="0" smtClean="0"/>
                        <a:t>  М.</a:t>
                      </a:r>
                      <a:endParaRPr lang="ru-RU" dirty="0"/>
                    </a:p>
                  </a:txBody>
                  <a:tcPr/>
                </a:tc>
                <a:tc>
                  <a:txBody>
                    <a:bodyPr/>
                    <a:lstStyle/>
                    <a:p>
                      <a:r>
                        <a:rPr lang="ru-RU" dirty="0" smtClean="0"/>
                        <a:t>Вафельное сердце. Тоня </a:t>
                      </a:r>
                      <a:r>
                        <a:rPr lang="ru-RU" dirty="0" err="1" smtClean="0"/>
                        <a:t>Глиммердал</a:t>
                      </a:r>
                      <a:r>
                        <a:rPr lang="ru-RU" dirty="0" smtClean="0"/>
                        <a:t>.</a:t>
                      </a:r>
                      <a:endParaRPr lang="ru-RU" dirty="0"/>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45719"/>
          </a:xfrm>
        </p:spPr>
        <p:txBody>
          <a:bodyPr>
            <a:normAutofit fontScale="90000"/>
          </a:bodyPr>
          <a:lstStyle/>
          <a:p>
            <a:endParaRPr lang="ru-RU" dirty="0"/>
          </a:p>
        </p:txBody>
      </p:sp>
      <p:graphicFrame>
        <p:nvGraphicFramePr>
          <p:cNvPr id="4" name="Содержимое 3"/>
          <p:cNvGraphicFramePr>
            <a:graphicFrameLocks noGrp="1"/>
          </p:cNvGraphicFramePr>
          <p:nvPr>
            <p:ph idx="1"/>
          </p:nvPr>
        </p:nvGraphicFramePr>
        <p:xfrm>
          <a:off x="1435100" y="500040"/>
          <a:ext cx="7499349" cy="6173260"/>
        </p:xfrm>
        <a:graphic>
          <a:graphicData uri="http://schemas.openxmlformats.org/drawingml/2006/table">
            <a:tbl>
              <a:tblPr firstRow="1" bandRow="1">
                <a:tableStyleId>{5C22544A-7EE6-4342-B048-85BDC9FD1C3A}</a:tableStyleId>
              </a:tblPr>
              <a:tblGrid>
                <a:gridCol w="493694"/>
                <a:gridCol w="1785950"/>
                <a:gridCol w="5219705"/>
              </a:tblGrid>
              <a:tr h="489310">
                <a:tc>
                  <a:txBody>
                    <a:bodyPr/>
                    <a:lstStyle/>
                    <a:p>
                      <a:r>
                        <a:rPr lang="ru-RU" dirty="0" smtClean="0"/>
                        <a:t>30</a:t>
                      </a:r>
                      <a:endParaRPr lang="ru-RU" dirty="0"/>
                    </a:p>
                  </a:txBody>
                  <a:tcPr/>
                </a:tc>
                <a:tc>
                  <a:txBody>
                    <a:bodyPr/>
                    <a:lstStyle/>
                    <a:p>
                      <a:r>
                        <a:rPr lang="ru-RU" dirty="0" smtClean="0"/>
                        <a:t>Паустовский К.</a:t>
                      </a:r>
                      <a:endParaRPr lang="ru-RU" dirty="0"/>
                    </a:p>
                  </a:txBody>
                  <a:tcPr/>
                </a:tc>
                <a:tc>
                  <a:txBody>
                    <a:bodyPr/>
                    <a:lstStyle/>
                    <a:p>
                      <a:r>
                        <a:rPr lang="ru-RU" dirty="0" smtClean="0"/>
                        <a:t>Исаак Левитан. Снег. Телеграмма. Золотая роза. Корзина с еловыми шишками.</a:t>
                      </a:r>
                      <a:endParaRPr lang="ru-RU" dirty="0"/>
                    </a:p>
                  </a:txBody>
                  <a:tcPr/>
                </a:tc>
              </a:tr>
              <a:tr h="489310">
                <a:tc>
                  <a:txBody>
                    <a:bodyPr/>
                    <a:lstStyle/>
                    <a:p>
                      <a:r>
                        <a:rPr lang="ru-RU" dirty="0" smtClean="0"/>
                        <a:t>31</a:t>
                      </a:r>
                      <a:endParaRPr lang="ru-RU" dirty="0"/>
                    </a:p>
                  </a:txBody>
                  <a:tcPr/>
                </a:tc>
                <a:tc>
                  <a:txBody>
                    <a:bodyPr/>
                    <a:lstStyle/>
                    <a:p>
                      <a:r>
                        <a:rPr lang="ru-RU" dirty="0" smtClean="0"/>
                        <a:t>Платонов А.</a:t>
                      </a:r>
                      <a:endParaRPr lang="ru-RU" dirty="0"/>
                    </a:p>
                  </a:txBody>
                  <a:tcPr/>
                </a:tc>
                <a:tc>
                  <a:txBody>
                    <a:bodyPr/>
                    <a:lstStyle/>
                    <a:p>
                      <a:r>
                        <a:rPr lang="ru-RU" dirty="0" smtClean="0"/>
                        <a:t>Песчаная учительница. Неизвестный цветок.</a:t>
                      </a:r>
                      <a:endParaRPr lang="ru-RU" dirty="0"/>
                    </a:p>
                  </a:txBody>
                  <a:tcPr/>
                </a:tc>
              </a:tr>
              <a:tr h="489310">
                <a:tc>
                  <a:txBody>
                    <a:bodyPr/>
                    <a:lstStyle/>
                    <a:p>
                      <a:r>
                        <a:rPr lang="ru-RU" dirty="0" smtClean="0"/>
                        <a:t>32</a:t>
                      </a:r>
                      <a:endParaRPr lang="ru-RU" dirty="0"/>
                    </a:p>
                  </a:txBody>
                  <a:tcPr/>
                </a:tc>
                <a:tc>
                  <a:txBody>
                    <a:bodyPr/>
                    <a:lstStyle/>
                    <a:p>
                      <a:r>
                        <a:rPr lang="ru-RU" dirty="0" smtClean="0"/>
                        <a:t>По</a:t>
                      </a:r>
                      <a:r>
                        <a:rPr lang="ru-RU" baseline="0" dirty="0" smtClean="0"/>
                        <a:t> Э.</a:t>
                      </a:r>
                      <a:endParaRPr lang="ru-RU" dirty="0"/>
                    </a:p>
                  </a:txBody>
                  <a:tcPr/>
                </a:tc>
                <a:tc>
                  <a:txBody>
                    <a:bodyPr/>
                    <a:lstStyle/>
                    <a:p>
                      <a:r>
                        <a:rPr lang="ru-RU" dirty="0" smtClean="0"/>
                        <a:t>Новеллы ( по выбору)</a:t>
                      </a:r>
                      <a:endParaRPr lang="ru-RU" dirty="0"/>
                    </a:p>
                  </a:txBody>
                  <a:tcPr/>
                </a:tc>
              </a:tr>
              <a:tr h="489310">
                <a:tc>
                  <a:txBody>
                    <a:bodyPr/>
                    <a:lstStyle/>
                    <a:p>
                      <a:r>
                        <a:rPr lang="ru-RU" dirty="0" smtClean="0"/>
                        <a:t>33</a:t>
                      </a:r>
                      <a:endParaRPr lang="ru-RU" dirty="0"/>
                    </a:p>
                  </a:txBody>
                  <a:tcPr/>
                </a:tc>
                <a:tc>
                  <a:txBody>
                    <a:bodyPr/>
                    <a:lstStyle/>
                    <a:p>
                      <a:r>
                        <a:rPr lang="ru-RU" dirty="0" smtClean="0"/>
                        <a:t>Пришвин М.</a:t>
                      </a:r>
                      <a:endParaRPr lang="ru-RU" dirty="0"/>
                    </a:p>
                  </a:txBody>
                  <a:tcPr/>
                </a:tc>
                <a:tc>
                  <a:txBody>
                    <a:bodyPr/>
                    <a:lstStyle/>
                    <a:p>
                      <a:r>
                        <a:rPr lang="ru-RU" dirty="0" smtClean="0"/>
                        <a:t>Кладовая солнца.</a:t>
                      </a:r>
                      <a:r>
                        <a:rPr lang="ru-RU" baseline="0" dirty="0" smtClean="0"/>
                        <a:t> Лесная </a:t>
                      </a:r>
                      <a:r>
                        <a:rPr lang="ru-RU" baseline="0" dirty="0" err="1" smtClean="0"/>
                        <a:t>капель.Таинственный</a:t>
                      </a:r>
                      <a:r>
                        <a:rPr lang="ru-RU" baseline="0" dirty="0" smtClean="0"/>
                        <a:t> ящик</a:t>
                      </a:r>
                      <a:endParaRPr lang="ru-RU" dirty="0"/>
                    </a:p>
                  </a:txBody>
                  <a:tcPr/>
                </a:tc>
              </a:tr>
              <a:tr h="489310">
                <a:tc>
                  <a:txBody>
                    <a:bodyPr/>
                    <a:lstStyle/>
                    <a:p>
                      <a:r>
                        <a:rPr lang="ru-RU" dirty="0" smtClean="0"/>
                        <a:t>34</a:t>
                      </a:r>
                      <a:endParaRPr lang="ru-RU" dirty="0"/>
                    </a:p>
                  </a:txBody>
                  <a:tcPr/>
                </a:tc>
                <a:tc>
                  <a:txBody>
                    <a:bodyPr/>
                    <a:lstStyle/>
                    <a:p>
                      <a:r>
                        <a:rPr lang="ru-RU" dirty="0" smtClean="0"/>
                        <a:t>Прус Б.</a:t>
                      </a:r>
                      <a:endParaRPr lang="ru-RU" dirty="0"/>
                    </a:p>
                  </a:txBody>
                  <a:tcPr/>
                </a:tc>
                <a:tc>
                  <a:txBody>
                    <a:bodyPr/>
                    <a:lstStyle/>
                    <a:p>
                      <a:r>
                        <a:rPr lang="ru-RU" dirty="0" smtClean="0"/>
                        <a:t>Фараон</a:t>
                      </a:r>
                      <a:endParaRPr lang="ru-RU" dirty="0"/>
                    </a:p>
                  </a:txBody>
                  <a:tcPr/>
                </a:tc>
              </a:tr>
              <a:tr h="489310">
                <a:tc>
                  <a:txBody>
                    <a:bodyPr/>
                    <a:lstStyle/>
                    <a:p>
                      <a:r>
                        <a:rPr lang="ru-RU" dirty="0" smtClean="0"/>
                        <a:t>35</a:t>
                      </a:r>
                      <a:endParaRPr lang="ru-RU" dirty="0"/>
                    </a:p>
                  </a:txBody>
                  <a:tcPr/>
                </a:tc>
                <a:tc>
                  <a:txBody>
                    <a:bodyPr/>
                    <a:lstStyle/>
                    <a:p>
                      <a:r>
                        <a:rPr lang="ru-RU" dirty="0" err="1" smtClean="0"/>
                        <a:t>Пущин</a:t>
                      </a:r>
                      <a:r>
                        <a:rPr lang="ru-RU" dirty="0" smtClean="0"/>
                        <a:t> И.</a:t>
                      </a:r>
                      <a:endParaRPr lang="ru-RU" dirty="0"/>
                    </a:p>
                  </a:txBody>
                  <a:tcPr/>
                </a:tc>
                <a:tc>
                  <a:txBody>
                    <a:bodyPr/>
                    <a:lstStyle/>
                    <a:p>
                      <a:r>
                        <a:rPr lang="ru-RU" dirty="0" smtClean="0"/>
                        <a:t>Записки о Пушкине</a:t>
                      </a:r>
                      <a:endParaRPr lang="ru-RU" dirty="0"/>
                    </a:p>
                  </a:txBody>
                  <a:tcPr/>
                </a:tc>
              </a:tr>
              <a:tr h="489310">
                <a:tc>
                  <a:txBody>
                    <a:bodyPr/>
                    <a:lstStyle/>
                    <a:p>
                      <a:r>
                        <a:rPr lang="ru-RU" dirty="0" smtClean="0"/>
                        <a:t>36</a:t>
                      </a:r>
                      <a:endParaRPr lang="ru-RU" dirty="0"/>
                    </a:p>
                  </a:txBody>
                  <a:tcPr/>
                </a:tc>
                <a:tc>
                  <a:txBody>
                    <a:bodyPr/>
                    <a:lstStyle/>
                    <a:p>
                      <a:r>
                        <a:rPr lang="ru-RU" dirty="0" smtClean="0"/>
                        <a:t>Радищев А.</a:t>
                      </a:r>
                      <a:endParaRPr lang="ru-RU" dirty="0"/>
                    </a:p>
                  </a:txBody>
                  <a:tcPr/>
                </a:tc>
                <a:tc>
                  <a:txBody>
                    <a:bodyPr/>
                    <a:lstStyle/>
                    <a:p>
                      <a:r>
                        <a:rPr lang="ru-RU" dirty="0" smtClean="0"/>
                        <a:t>Путешествие из Петербурга в Москву</a:t>
                      </a:r>
                      <a:endParaRPr lang="ru-RU" dirty="0"/>
                    </a:p>
                  </a:txBody>
                  <a:tcPr/>
                </a:tc>
              </a:tr>
              <a:tr h="489310">
                <a:tc>
                  <a:txBody>
                    <a:bodyPr/>
                    <a:lstStyle/>
                    <a:p>
                      <a:r>
                        <a:rPr lang="ru-RU" dirty="0" smtClean="0"/>
                        <a:t>37</a:t>
                      </a:r>
                      <a:endParaRPr lang="ru-RU" dirty="0"/>
                    </a:p>
                  </a:txBody>
                  <a:tcPr/>
                </a:tc>
                <a:tc>
                  <a:txBody>
                    <a:bodyPr/>
                    <a:lstStyle/>
                    <a:p>
                      <a:r>
                        <a:rPr lang="ru-RU" dirty="0" smtClean="0"/>
                        <a:t>Ремарк Э.</a:t>
                      </a:r>
                      <a:endParaRPr lang="ru-RU" dirty="0"/>
                    </a:p>
                  </a:txBody>
                  <a:tcPr/>
                </a:tc>
                <a:tc>
                  <a:txBody>
                    <a:bodyPr/>
                    <a:lstStyle/>
                    <a:p>
                      <a:r>
                        <a:rPr lang="ru-RU" dirty="0" smtClean="0"/>
                        <a:t>На</a:t>
                      </a:r>
                      <a:r>
                        <a:rPr lang="ru-RU" baseline="0" dirty="0" smtClean="0"/>
                        <a:t> западном фронте без перемен. Три товарища</a:t>
                      </a:r>
                      <a:endParaRPr lang="ru-RU" dirty="0"/>
                    </a:p>
                  </a:txBody>
                  <a:tcPr/>
                </a:tc>
              </a:tr>
              <a:tr h="489310">
                <a:tc>
                  <a:txBody>
                    <a:bodyPr/>
                    <a:lstStyle/>
                    <a:p>
                      <a:r>
                        <a:rPr lang="ru-RU" dirty="0" smtClean="0"/>
                        <a:t>38</a:t>
                      </a:r>
                      <a:endParaRPr lang="ru-RU" dirty="0"/>
                    </a:p>
                  </a:txBody>
                  <a:tcPr/>
                </a:tc>
                <a:tc>
                  <a:txBody>
                    <a:bodyPr/>
                    <a:lstStyle/>
                    <a:p>
                      <a:r>
                        <a:rPr lang="ru-RU" dirty="0" err="1" smtClean="0"/>
                        <a:t>Толкиен</a:t>
                      </a:r>
                      <a:r>
                        <a:rPr lang="ru-RU" dirty="0" smtClean="0"/>
                        <a:t> Д.</a:t>
                      </a:r>
                      <a:endParaRPr lang="ru-RU" dirty="0"/>
                    </a:p>
                  </a:txBody>
                  <a:tcPr/>
                </a:tc>
                <a:tc>
                  <a:txBody>
                    <a:bodyPr/>
                    <a:lstStyle/>
                    <a:p>
                      <a:r>
                        <a:rPr lang="ru-RU" dirty="0" smtClean="0"/>
                        <a:t>Властелин колец. </a:t>
                      </a:r>
                      <a:r>
                        <a:rPr lang="ru-RU" dirty="0" err="1" smtClean="0"/>
                        <a:t>Хоббит</a:t>
                      </a:r>
                      <a:r>
                        <a:rPr lang="ru-RU" dirty="0" smtClean="0"/>
                        <a:t>, или Туда и обратно</a:t>
                      </a:r>
                      <a:endParaRPr lang="ru-RU" dirty="0"/>
                    </a:p>
                  </a:txBody>
                  <a:tcPr/>
                </a:tc>
              </a:tr>
              <a:tr h="489310">
                <a:tc>
                  <a:txBody>
                    <a:bodyPr/>
                    <a:lstStyle/>
                    <a:p>
                      <a:r>
                        <a:rPr lang="ru-RU" dirty="0" smtClean="0"/>
                        <a:t>39</a:t>
                      </a:r>
                      <a:endParaRPr lang="ru-RU" dirty="0"/>
                    </a:p>
                  </a:txBody>
                  <a:tcPr/>
                </a:tc>
                <a:tc>
                  <a:txBody>
                    <a:bodyPr/>
                    <a:lstStyle/>
                    <a:p>
                      <a:r>
                        <a:rPr lang="ru-RU" dirty="0" smtClean="0"/>
                        <a:t>Толстой А.</a:t>
                      </a:r>
                      <a:endParaRPr lang="ru-RU" dirty="0"/>
                    </a:p>
                  </a:txBody>
                  <a:tcPr/>
                </a:tc>
                <a:tc>
                  <a:txBody>
                    <a:bodyPr/>
                    <a:lstStyle/>
                    <a:p>
                      <a:r>
                        <a:rPr lang="ru-RU" dirty="0" smtClean="0"/>
                        <a:t>Князь Серебряный.</a:t>
                      </a:r>
                      <a:r>
                        <a:rPr lang="ru-RU" baseline="0" dirty="0" smtClean="0"/>
                        <a:t> Василий Шибанов</a:t>
                      </a:r>
                      <a:endParaRPr lang="ru-RU" dirty="0"/>
                    </a:p>
                  </a:txBody>
                  <a:tcPr/>
                </a:tc>
              </a:tr>
              <a:tr h="489310">
                <a:tc>
                  <a:txBody>
                    <a:bodyPr/>
                    <a:lstStyle/>
                    <a:p>
                      <a:r>
                        <a:rPr lang="ru-RU" dirty="0" smtClean="0"/>
                        <a:t>40</a:t>
                      </a:r>
                      <a:endParaRPr lang="ru-RU" dirty="0"/>
                    </a:p>
                  </a:txBody>
                  <a:tcPr/>
                </a:tc>
                <a:tc>
                  <a:txBody>
                    <a:bodyPr/>
                    <a:lstStyle/>
                    <a:p>
                      <a:r>
                        <a:rPr lang="ru-RU" dirty="0" err="1" smtClean="0"/>
                        <a:t>Троепольский</a:t>
                      </a:r>
                      <a:r>
                        <a:rPr lang="ru-RU" dirty="0" smtClean="0"/>
                        <a:t> Г.</a:t>
                      </a:r>
                      <a:endParaRPr lang="ru-RU" dirty="0"/>
                    </a:p>
                  </a:txBody>
                  <a:tcPr/>
                </a:tc>
                <a:tc>
                  <a:txBody>
                    <a:bodyPr/>
                    <a:lstStyle/>
                    <a:p>
                      <a:r>
                        <a:rPr lang="ru-RU" dirty="0" smtClean="0"/>
                        <a:t>Белый </a:t>
                      </a:r>
                      <a:r>
                        <a:rPr lang="ru-RU" dirty="0" err="1" smtClean="0"/>
                        <a:t>Бим</a:t>
                      </a:r>
                      <a:r>
                        <a:rPr lang="ru-RU" dirty="0" smtClean="0"/>
                        <a:t> Чёрное ухо</a:t>
                      </a:r>
                      <a:endParaRPr lang="ru-RU" dirty="0"/>
                    </a:p>
                  </a:txBody>
                  <a:tcPr/>
                </a:tc>
              </a:tr>
              <a:tr h="489310">
                <a:tc>
                  <a:txBody>
                    <a:bodyPr/>
                    <a:lstStyle/>
                    <a:p>
                      <a:r>
                        <a:rPr lang="ru-RU" dirty="0" smtClean="0"/>
                        <a:t>41</a:t>
                      </a:r>
                      <a:endParaRPr lang="ru-RU" dirty="0"/>
                    </a:p>
                  </a:txBody>
                  <a:tcPr/>
                </a:tc>
                <a:tc>
                  <a:txBody>
                    <a:bodyPr/>
                    <a:lstStyle/>
                    <a:p>
                      <a:r>
                        <a:rPr lang="ru-RU" dirty="0" smtClean="0"/>
                        <a:t>Тынянов Ю.</a:t>
                      </a:r>
                      <a:endParaRPr lang="ru-RU" dirty="0"/>
                    </a:p>
                  </a:txBody>
                  <a:tcPr/>
                </a:tc>
                <a:tc>
                  <a:txBody>
                    <a:bodyPr/>
                    <a:lstStyle/>
                    <a:p>
                      <a:r>
                        <a:rPr lang="ru-RU" dirty="0" smtClean="0"/>
                        <a:t>Кюхля. Подпоручик Киже. Пушкин.</a:t>
                      </a:r>
                      <a:endParaRPr lang="ru-RU" dirty="0"/>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296842"/>
          </a:xfrm>
        </p:spPr>
        <p:txBody>
          <a:bodyPr>
            <a:normAutofit fontScale="90000"/>
          </a:bodyPr>
          <a:lstStyle/>
          <a:p>
            <a:endParaRPr lang="ru-RU" dirty="0"/>
          </a:p>
        </p:txBody>
      </p:sp>
      <p:graphicFrame>
        <p:nvGraphicFramePr>
          <p:cNvPr id="5" name="Содержимое 4"/>
          <p:cNvGraphicFramePr>
            <a:graphicFrameLocks noGrp="1"/>
          </p:cNvGraphicFramePr>
          <p:nvPr>
            <p:ph idx="1"/>
          </p:nvPr>
        </p:nvGraphicFramePr>
        <p:xfrm>
          <a:off x="1435100" y="285725"/>
          <a:ext cx="7499349" cy="6215112"/>
        </p:xfrm>
        <a:graphic>
          <a:graphicData uri="http://schemas.openxmlformats.org/drawingml/2006/table">
            <a:tbl>
              <a:tblPr firstRow="1" bandRow="1">
                <a:tableStyleId>{5C22544A-7EE6-4342-B048-85BDC9FD1C3A}</a:tableStyleId>
              </a:tblPr>
              <a:tblGrid>
                <a:gridCol w="565132"/>
                <a:gridCol w="2000264"/>
                <a:gridCol w="4933953"/>
              </a:tblGrid>
              <a:tr h="497867">
                <a:tc>
                  <a:txBody>
                    <a:bodyPr/>
                    <a:lstStyle/>
                    <a:p>
                      <a:r>
                        <a:rPr lang="ru-RU" dirty="0" smtClean="0"/>
                        <a:t>42</a:t>
                      </a:r>
                      <a:endParaRPr lang="ru-RU" dirty="0"/>
                    </a:p>
                  </a:txBody>
                  <a:tcPr/>
                </a:tc>
                <a:tc>
                  <a:txBody>
                    <a:bodyPr/>
                    <a:lstStyle/>
                    <a:p>
                      <a:r>
                        <a:rPr lang="ru-RU" dirty="0" smtClean="0"/>
                        <a:t>Уайльд О.</a:t>
                      </a:r>
                      <a:endParaRPr lang="ru-RU" dirty="0"/>
                    </a:p>
                  </a:txBody>
                  <a:tcPr/>
                </a:tc>
                <a:tc>
                  <a:txBody>
                    <a:bodyPr/>
                    <a:lstStyle/>
                    <a:p>
                      <a:r>
                        <a:rPr lang="ru-RU" dirty="0" smtClean="0"/>
                        <a:t>Соловей и роза</a:t>
                      </a:r>
                      <a:endParaRPr lang="ru-RU" dirty="0"/>
                    </a:p>
                  </a:txBody>
                  <a:tcPr/>
                </a:tc>
              </a:tr>
              <a:tr h="497867">
                <a:tc>
                  <a:txBody>
                    <a:bodyPr/>
                    <a:lstStyle/>
                    <a:p>
                      <a:r>
                        <a:rPr lang="ru-RU" dirty="0" smtClean="0"/>
                        <a:t>43</a:t>
                      </a:r>
                      <a:endParaRPr lang="ru-RU" dirty="0"/>
                    </a:p>
                  </a:txBody>
                  <a:tcPr/>
                </a:tc>
                <a:tc>
                  <a:txBody>
                    <a:bodyPr/>
                    <a:lstStyle/>
                    <a:p>
                      <a:r>
                        <a:rPr lang="ru-RU" dirty="0" smtClean="0"/>
                        <a:t>Уэллс Г.</a:t>
                      </a:r>
                      <a:endParaRPr lang="ru-RU" dirty="0"/>
                    </a:p>
                  </a:txBody>
                  <a:tcPr/>
                </a:tc>
                <a:tc>
                  <a:txBody>
                    <a:bodyPr/>
                    <a:lstStyle/>
                    <a:p>
                      <a:r>
                        <a:rPr lang="ru-RU" dirty="0" smtClean="0"/>
                        <a:t>Человек – невидимка. Война миров</a:t>
                      </a:r>
                      <a:endParaRPr lang="ru-RU" dirty="0"/>
                    </a:p>
                  </a:txBody>
                  <a:tcPr/>
                </a:tc>
              </a:tr>
              <a:tr h="433029">
                <a:tc>
                  <a:txBody>
                    <a:bodyPr/>
                    <a:lstStyle/>
                    <a:p>
                      <a:r>
                        <a:rPr lang="ru-RU" dirty="0" smtClean="0"/>
                        <a:t>44</a:t>
                      </a:r>
                      <a:endParaRPr lang="ru-RU" dirty="0"/>
                    </a:p>
                  </a:txBody>
                  <a:tcPr/>
                </a:tc>
                <a:tc>
                  <a:txBody>
                    <a:bodyPr/>
                    <a:lstStyle/>
                    <a:p>
                      <a:r>
                        <a:rPr lang="ru-RU" dirty="0" smtClean="0"/>
                        <a:t>Цветаева М.</a:t>
                      </a:r>
                      <a:endParaRPr lang="ru-RU" dirty="0"/>
                    </a:p>
                  </a:txBody>
                  <a:tcPr/>
                </a:tc>
                <a:tc>
                  <a:txBody>
                    <a:bodyPr/>
                    <a:lstStyle/>
                    <a:p>
                      <a:r>
                        <a:rPr lang="ru-RU" dirty="0" smtClean="0"/>
                        <a:t>Мой Пушкин</a:t>
                      </a:r>
                      <a:endParaRPr lang="ru-RU" dirty="0"/>
                    </a:p>
                  </a:txBody>
                  <a:tcPr/>
                </a:tc>
              </a:tr>
              <a:tr h="497867">
                <a:tc>
                  <a:txBody>
                    <a:bodyPr/>
                    <a:lstStyle/>
                    <a:p>
                      <a:r>
                        <a:rPr lang="ru-RU" dirty="0" smtClean="0"/>
                        <a:t>45</a:t>
                      </a:r>
                      <a:endParaRPr lang="ru-RU" dirty="0"/>
                    </a:p>
                  </a:txBody>
                  <a:tcPr/>
                </a:tc>
                <a:tc>
                  <a:txBody>
                    <a:bodyPr/>
                    <a:lstStyle/>
                    <a:p>
                      <a:r>
                        <a:rPr lang="ru-RU" dirty="0" err="1" smtClean="0"/>
                        <a:t>Штильмарк</a:t>
                      </a:r>
                      <a:r>
                        <a:rPr lang="ru-RU" dirty="0" smtClean="0"/>
                        <a:t> Р.</a:t>
                      </a:r>
                      <a:endParaRPr lang="ru-RU" dirty="0"/>
                    </a:p>
                  </a:txBody>
                  <a:tcPr/>
                </a:tc>
                <a:tc>
                  <a:txBody>
                    <a:bodyPr/>
                    <a:lstStyle/>
                    <a:p>
                      <a:r>
                        <a:rPr lang="ru-RU" dirty="0" smtClean="0"/>
                        <a:t>Наследник из Калькутты</a:t>
                      </a:r>
                      <a:endParaRPr lang="ru-RU" dirty="0"/>
                    </a:p>
                  </a:txBody>
                  <a:tcPr/>
                </a:tc>
              </a:tr>
              <a:tr h="497867">
                <a:tc>
                  <a:txBody>
                    <a:bodyPr/>
                    <a:lstStyle/>
                    <a:p>
                      <a:r>
                        <a:rPr lang="ru-RU" dirty="0" smtClean="0"/>
                        <a:t>46</a:t>
                      </a:r>
                      <a:endParaRPr lang="ru-RU" dirty="0"/>
                    </a:p>
                  </a:txBody>
                  <a:tcPr/>
                </a:tc>
                <a:tc>
                  <a:txBody>
                    <a:bodyPr/>
                    <a:lstStyle/>
                    <a:p>
                      <a:r>
                        <a:rPr lang="ru-RU" dirty="0" smtClean="0"/>
                        <a:t>Шукшин В.</a:t>
                      </a:r>
                      <a:endParaRPr lang="ru-RU" dirty="0"/>
                    </a:p>
                  </a:txBody>
                  <a:tcPr/>
                </a:tc>
                <a:tc>
                  <a:txBody>
                    <a:bodyPr/>
                    <a:lstStyle/>
                    <a:p>
                      <a:r>
                        <a:rPr lang="ru-RU" dirty="0" smtClean="0"/>
                        <a:t>Волки.</a:t>
                      </a:r>
                      <a:r>
                        <a:rPr lang="ru-RU" baseline="0" dirty="0" smtClean="0"/>
                        <a:t> Гришка Малюгин</a:t>
                      </a:r>
                      <a:endParaRPr lang="ru-RU" dirty="0"/>
                    </a:p>
                  </a:txBody>
                  <a:tcPr/>
                </a:tc>
              </a:tr>
              <a:tr h="439626">
                <a:tc>
                  <a:txBody>
                    <a:bodyPr/>
                    <a:lstStyle/>
                    <a:p>
                      <a:r>
                        <a:rPr lang="ru-RU" dirty="0" smtClean="0"/>
                        <a:t>47</a:t>
                      </a:r>
                      <a:endParaRPr lang="ru-RU" dirty="0"/>
                    </a:p>
                  </a:txBody>
                  <a:tcPr/>
                </a:tc>
                <a:tc>
                  <a:txBody>
                    <a:bodyPr/>
                    <a:lstStyle/>
                    <a:p>
                      <a:r>
                        <a:rPr lang="ru-RU" dirty="0" smtClean="0"/>
                        <a:t>Эзоп</a:t>
                      </a:r>
                      <a:endParaRPr lang="ru-RU" dirty="0"/>
                    </a:p>
                  </a:txBody>
                  <a:tcPr/>
                </a:tc>
                <a:tc>
                  <a:txBody>
                    <a:bodyPr/>
                    <a:lstStyle/>
                    <a:p>
                      <a:r>
                        <a:rPr lang="ru-RU" dirty="0" smtClean="0"/>
                        <a:t>Басни</a:t>
                      </a:r>
                      <a:endParaRPr lang="ru-RU" dirty="0"/>
                    </a:p>
                  </a:txBody>
                  <a:tcPr/>
                </a:tc>
              </a:tr>
              <a:tr h="428628">
                <a:tc>
                  <a:txBody>
                    <a:bodyPr/>
                    <a:lstStyle/>
                    <a:p>
                      <a:r>
                        <a:rPr lang="ru-RU" dirty="0" smtClean="0"/>
                        <a:t>48</a:t>
                      </a:r>
                      <a:endParaRPr lang="ru-RU" dirty="0"/>
                    </a:p>
                  </a:txBody>
                  <a:tcPr/>
                </a:tc>
                <a:tc>
                  <a:txBody>
                    <a:bodyPr/>
                    <a:lstStyle/>
                    <a:p>
                      <a:r>
                        <a:rPr lang="ru-RU" dirty="0" smtClean="0"/>
                        <a:t>Эсхил</a:t>
                      </a:r>
                      <a:endParaRPr lang="ru-RU" dirty="0"/>
                    </a:p>
                  </a:txBody>
                  <a:tcPr/>
                </a:tc>
                <a:tc>
                  <a:txBody>
                    <a:bodyPr/>
                    <a:lstStyle/>
                    <a:p>
                      <a:r>
                        <a:rPr lang="ru-RU" dirty="0" smtClean="0"/>
                        <a:t>Прометей прикованный</a:t>
                      </a:r>
                      <a:endParaRPr lang="ru-RU" dirty="0"/>
                    </a:p>
                  </a:txBody>
                  <a:tcPr/>
                </a:tc>
              </a:tr>
              <a:tr h="1015528">
                <a:tc>
                  <a:txBody>
                    <a:bodyPr/>
                    <a:lstStyle/>
                    <a:p>
                      <a:r>
                        <a:rPr lang="ru-RU" dirty="0" smtClean="0"/>
                        <a:t>49</a:t>
                      </a:r>
                      <a:endParaRPr lang="ru-RU" dirty="0"/>
                    </a:p>
                  </a:txBody>
                  <a:tcPr/>
                </a:tc>
                <a:tc>
                  <a:txBody>
                    <a:bodyPr/>
                    <a:lstStyle/>
                    <a:p>
                      <a:r>
                        <a:rPr lang="ru-RU" dirty="0" smtClean="0"/>
                        <a:t>Алексеев С.</a:t>
                      </a:r>
                      <a:endParaRPr lang="ru-RU" dirty="0"/>
                    </a:p>
                  </a:txBody>
                  <a:tcPr/>
                </a:tc>
                <a:tc>
                  <a:txBody>
                    <a:bodyPr/>
                    <a:lstStyle/>
                    <a:p>
                      <a:r>
                        <a:rPr lang="ru-RU" dirty="0" smtClean="0"/>
                        <a:t>Орда. Куликово поле. Суровый век. Цари и самозванцы. Грозный всадник. Великая Екатерина.</a:t>
                      </a:r>
                      <a:r>
                        <a:rPr lang="ru-RU" baseline="0" dirty="0" smtClean="0"/>
                        <a:t> История крепостного мальчика</a:t>
                      </a:r>
                      <a:endParaRPr lang="ru-RU" dirty="0"/>
                    </a:p>
                  </a:txBody>
                  <a:tcPr/>
                </a:tc>
              </a:tr>
              <a:tr h="413232">
                <a:tc>
                  <a:txBody>
                    <a:bodyPr/>
                    <a:lstStyle/>
                    <a:p>
                      <a:r>
                        <a:rPr lang="ru-RU" dirty="0" smtClean="0"/>
                        <a:t>50</a:t>
                      </a:r>
                      <a:endParaRPr lang="ru-RU" dirty="0"/>
                    </a:p>
                  </a:txBody>
                  <a:tcPr/>
                </a:tc>
                <a:tc>
                  <a:txBody>
                    <a:bodyPr/>
                    <a:lstStyle/>
                    <a:p>
                      <a:r>
                        <a:rPr lang="ru-RU" dirty="0" smtClean="0"/>
                        <a:t>Андерсен Х.</a:t>
                      </a:r>
                      <a:endParaRPr lang="ru-RU" dirty="0"/>
                    </a:p>
                  </a:txBody>
                  <a:tcPr/>
                </a:tc>
                <a:tc>
                  <a:txBody>
                    <a:bodyPr/>
                    <a:lstStyle/>
                    <a:p>
                      <a:r>
                        <a:rPr lang="ru-RU" dirty="0" smtClean="0"/>
                        <a:t>Сказки ( по выбору)</a:t>
                      </a:r>
                      <a:endParaRPr lang="ru-RU" dirty="0"/>
                    </a:p>
                  </a:txBody>
                  <a:tcPr/>
                </a:tc>
              </a:tr>
              <a:tr h="497867">
                <a:tc>
                  <a:txBody>
                    <a:bodyPr/>
                    <a:lstStyle/>
                    <a:p>
                      <a:r>
                        <a:rPr lang="ru-RU" dirty="0" smtClean="0"/>
                        <a:t>51</a:t>
                      </a:r>
                      <a:endParaRPr lang="ru-RU" dirty="0"/>
                    </a:p>
                  </a:txBody>
                  <a:tcPr/>
                </a:tc>
                <a:tc>
                  <a:txBody>
                    <a:bodyPr/>
                    <a:lstStyle/>
                    <a:p>
                      <a:r>
                        <a:rPr lang="ru-RU" dirty="0" smtClean="0"/>
                        <a:t>Андреев Л.</a:t>
                      </a:r>
                      <a:endParaRPr lang="ru-RU" dirty="0"/>
                    </a:p>
                  </a:txBody>
                  <a:tcPr/>
                </a:tc>
                <a:tc>
                  <a:txBody>
                    <a:bodyPr/>
                    <a:lstStyle/>
                    <a:p>
                      <a:r>
                        <a:rPr lang="ru-RU" dirty="0" smtClean="0"/>
                        <a:t>Рассказы ( по выбору)</a:t>
                      </a:r>
                      <a:endParaRPr lang="ru-RU" dirty="0"/>
                    </a:p>
                  </a:txBody>
                  <a:tcPr/>
                </a:tc>
              </a:tr>
              <a:tr h="497867">
                <a:tc>
                  <a:txBody>
                    <a:bodyPr/>
                    <a:lstStyle/>
                    <a:p>
                      <a:r>
                        <a:rPr lang="ru-RU" dirty="0" smtClean="0"/>
                        <a:t>52</a:t>
                      </a:r>
                      <a:endParaRPr lang="ru-RU" dirty="0"/>
                    </a:p>
                  </a:txBody>
                  <a:tcPr/>
                </a:tc>
                <a:tc>
                  <a:txBody>
                    <a:bodyPr/>
                    <a:lstStyle/>
                    <a:p>
                      <a:r>
                        <a:rPr lang="ru-RU" dirty="0" smtClean="0"/>
                        <a:t>Астафьев В.</a:t>
                      </a:r>
                      <a:endParaRPr lang="ru-RU" dirty="0"/>
                    </a:p>
                  </a:txBody>
                  <a:tcPr/>
                </a:tc>
                <a:tc>
                  <a:txBody>
                    <a:bodyPr/>
                    <a:lstStyle/>
                    <a:p>
                      <a:r>
                        <a:rPr lang="ru-RU" dirty="0" smtClean="0"/>
                        <a:t>Пастух и </a:t>
                      </a:r>
                      <a:r>
                        <a:rPr lang="ru-RU" dirty="0" err="1" smtClean="0"/>
                        <a:t>пастушка.Васютктно</a:t>
                      </a:r>
                      <a:r>
                        <a:rPr lang="ru-RU" dirty="0" smtClean="0"/>
                        <a:t> озеро.</a:t>
                      </a:r>
                      <a:endParaRPr lang="ru-RU" dirty="0"/>
                    </a:p>
                  </a:txBody>
                  <a:tcPr/>
                </a:tc>
              </a:tr>
              <a:tr h="497867">
                <a:tc>
                  <a:txBody>
                    <a:bodyPr/>
                    <a:lstStyle/>
                    <a:p>
                      <a:r>
                        <a:rPr lang="ru-RU" dirty="0" smtClean="0"/>
                        <a:t>53</a:t>
                      </a:r>
                      <a:endParaRPr lang="ru-RU" dirty="0"/>
                    </a:p>
                  </a:txBody>
                  <a:tcPr/>
                </a:tc>
                <a:tc>
                  <a:txBody>
                    <a:bodyPr/>
                    <a:lstStyle/>
                    <a:p>
                      <a:r>
                        <a:rPr lang="ru-RU" dirty="0" smtClean="0"/>
                        <a:t>Афанасьев А.</a:t>
                      </a:r>
                      <a:endParaRPr lang="ru-RU" dirty="0"/>
                    </a:p>
                  </a:txBody>
                  <a:tcPr/>
                </a:tc>
                <a:tc>
                  <a:txBody>
                    <a:bodyPr/>
                    <a:lstStyle/>
                    <a:p>
                      <a:r>
                        <a:rPr lang="ru-RU" dirty="0" smtClean="0"/>
                        <a:t>Народные русские сказки ( по выбору)</a:t>
                      </a:r>
                      <a:endParaRPr lang="ru-RU" dirty="0"/>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82528"/>
          </a:xfrm>
        </p:spPr>
        <p:txBody>
          <a:bodyPr>
            <a:normAutofit fontScale="90000"/>
          </a:bodyPr>
          <a:lstStyle/>
          <a:p>
            <a:endParaRPr lang="ru-RU" dirty="0"/>
          </a:p>
        </p:txBody>
      </p:sp>
      <p:graphicFrame>
        <p:nvGraphicFramePr>
          <p:cNvPr id="4" name="Содержимое 3"/>
          <p:cNvGraphicFramePr>
            <a:graphicFrameLocks noGrp="1"/>
          </p:cNvGraphicFramePr>
          <p:nvPr>
            <p:ph idx="1"/>
          </p:nvPr>
        </p:nvGraphicFramePr>
        <p:xfrm>
          <a:off x="1357290" y="142852"/>
          <a:ext cx="7499349" cy="6213280"/>
        </p:xfrm>
        <a:graphic>
          <a:graphicData uri="http://schemas.openxmlformats.org/drawingml/2006/table">
            <a:tbl>
              <a:tblPr firstRow="1" bandRow="1">
                <a:tableStyleId>{5C22544A-7EE6-4342-B048-85BDC9FD1C3A}</a:tableStyleId>
              </a:tblPr>
              <a:tblGrid>
                <a:gridCol w="493694"/>
                <a:gridCol w="2786082"/>
                <a:gridCol w="4219573"/>
              </a:tblGrid>
              <a:tr h="498240">
                <a:tc>
                  <a:txBody>
                    <a:bodyPr/>
                    <a:lstStyle/>
                    <a:p>
                      <a:r>
                        <a:rPr lang="ru-RU" dirty="0" smtClean="0"/>
                        <a:t>54</a:t>
                      </a:r>
                      <a:endParaRPr lang="ru-RU" dirty="0"/>
                    </a:p>
                  </a:txBody>
                  <a:tcPr/>
                </a:tc>
                <a:tc>
                  <a:txBody>
                    <a:bodyPr/>
                    <a:lstStyle/>
                    <a:p>
                      <a:r>
                        <a:rPr lang="ru-RU" dirty="0" smtClean="0"/>
                        <a:t>Ахматова А.</a:t>
                      </a:r>
                      <a:endParaRPr lang="ru-RU" dirty="0"/>
                    </a:p>
                  </a:txBody>
                  <a:tcPr/>
                </a:tc>
                <a:tc>
                  <a:txBody>
                    <a:bodyPr/>
                    <a:lstStyle/>
                    <a:p>
                      <a:r>
                        <a:rPr lang="ru-RU" dirty="0" smtClean="0"/>
                        <a:t>Стихотворения</a:t>
                      </a:r>
                      <a:endParaRPr lang="ru-RU" dirty="0"/>
                    </a:p>
                  </a:txBody>
                  <a:tcPr/>
                </a:tc>
              </a:tr>
              <a:tr h="498240">
                <a:tc>
                  <a:txBody>
                    <a:bodyPr/>
                    <a:lstStyle/>
                    <a:p>
                      <a:r>
                        <a:rPr lang="ru-RU" dirty="0" smtClean="0"/>
                        <a:t>55</a:t>
                      </a:r>
                      <a:endParaRPr lang="ru-RU" dirty="0"/>
                    </a:p>
                  </a:txBody>
                  <a:tcPr/>
                </a:tc>
                <a:tc>
                  <a:txBody>
                    <a:bodyPr/>
                    <a:lstStyle/>
                    <a:p>
                      <a:r>
                        <a:rPr lang="ru-RU" dirty="0" smtClean="0"/>
                        <a:t>Байрон Дж.</a:t>
                      </a:r>
                      <a:endParaRPr lang="ru-RU" dirty="0"/>
                    </a:p>
                  </a:txBody>
                  <a:tcPr/>
                </a:tc>
                <a:tc>
                  <a:txBody>
                    <a:bodyPr/>
                    <a:lstStyle/>
                    <a:p>
                      <a:r>
                        <a:rPr lang="ru-RU" dirty="0" smtClean="0"/>
                        <a:t>Паломничество </a:t>
                      </a:r>
                      <a:r>
                        <a:rPr lang="ru-RU" dirty="0" err="1" smtClean="0"/>
                        <a:t>Чайльд</a:t>
                      </a:r>
                      <a:r>
                        <a:rPr lang="ru-RU" dirty="0" smtClean="0"/>
                        <a:t> Гарольда  </a:t>
                      </a:r>
                      <a:endParaRPr lang="ru-RU" dirty="0"/>
                    </a:p>
                  </a:txBody>
                  <a:tcPr/>
                </a:tc>
              </a:tr>
              <a:tr h="498240">
                <a:tc>
                  <a:txBody>
                    <a:bodyPr/>
                    <a:lstStyle/>
                    <a:p>
                      <a:r>
                        <a:rPr lang="ru-RU" dirty="0" smtClean="0"/>
                        <a:t>56</a:t>
                      </a:r>
                      <a:endParaRPr lang="ru-RU" dirty="0"/>
                    </a:p>
                  </a:txBody>
                  <a:tcPr/>
                </a:tc>
                <a:tc>
                  <a:txBody>
                    <a:bodyPr/>
                    <a:lstStyle/>
                    <a:p>
                      <a:r>
                        <a:rPr lang="ru-RU" dirty="0" smtClean="0"/>
                        <a:t>Баратынский Е.</a:t>
                      </a:r>
                      <a:endParaRPr lang="ru-RU" dirty="0"/>
                    </a:p>
                  </a:txBody>
                  <a:tcPr/>
                </a:tc>
                <a:tc>
                  <a:txBody>
                    <a:bodyPr/>
                    <a:lstStyle/>
                    <a:p>
                      <a:r>
                        <a:rPr lang="ru-RU" dirty="0" smtClean="0"/>
                        <a:t>Стихотворения</a:t>
                      </a:r>
                      <a:endParaRPr lang="ru-RU" dirty="0"/>
                    </a:p>
                  </a:txBody>
                  <a:tcPr/>
                </a:tc>
              </a:tr>
              <a:tr h="498240">
                <a:tc>
                  <a:txBody>
                    <a:bodyPr/>
                    <a:lstStyle/>
                    <a:p>
                      <a:r>
                        <a:rPr lang="ru-RU" dirty="0" smtClean="0"/>
                        <a:t>57</a:t>
                      </a:r>
                      <a:endParaRPr lang="ru-RU" dirty="0"/>
                    </a:p>
                  </a:txBody>
                  <a:tcPr/>
                </a:tc>
                <a:tc>
                  <a:txBody>
                    <a:bodyPr/>
                    <a:lstStyle/>
                    <a:p>
                      <a:r>
                        <a:rPr lang="ru-RU" dirty="0" smtClean="0"/>
                        <a:t>Батюшков К.</a:t>
                      </a:r>
                      <a:endParaRPr lang="ru-RU" dirty="0"/>
                    </a:p>
                  </a:txBody>
                  <a:tcPr/>
                </a:tc>
                <a:tc>
                  <a:txBody>
                    <a:bodyPr/>
                    <a:lstStyle/>
                    <a:p>
                      <a:r>
                        <a:rPr lang="ru-RU" dirty="0" smtClean="0"/>
                        <a:t>Стихотворения</a:t>
                      </a:r>
                      <a:endParaRPr lang="ru-RU" dirty="0"/>
                    </a:p>
                  </a:txBody>
                  <a:tcPr/>
                </a:tc>
              </a:tr>
              <a:tr h="498240">
                <a:tc>
                  <a:txBody>
                    <a:bodyPr/>
                    <a:lstStyle/>
                    <a:p>
                      <a:r>
                        <a:rPr lang="ru-RU" dirty="0" smtClean="0"/>
                        <a:t>58</a:t>
                      </a:r>
                      <a:endParaRPr lang="ru-RU" dirty="0"/>
                    </a:p>
                  </a:txBody>
                  <a:tcPr/>
                </a:tc>
                <a:tc>
                  <a:txBody>
                    <a:bodyPr/>
                    <a:lstStyle/>
                    <a:p>
                      <a:r>
                        <a:rPr lang="ru-RU" dirty="0" smtClean="0"/>
                        <a:t>Белинский  В.</a:t>
                      </a:r>
                      <a:endParaRPr lang="ru-RU" dirty="0"/>
                    </a:p>
                  </a:txBody>
                  <a:tcPr/>
                </a:tc>
                <a:tc>
                  <a:txBody>
                    <a:bodyPr/>
                    <a:lstStyle/>
                    <a:p>
                      <a:r>
                        <a:rPr lang="ru-RU" dirty="0" smtClean="0"/>
                        <a:t>Статьи ( «Герой нашего времени», «Сочинения А.Пушкина», «Взгляд на русскую литературу 1847 года» и</a:t>
                      </a:r>
                      <a:r>
                        <a:rPr lang="ru-RU" baseline="0" dirty="0" smtClean="0"/>
                        <a:t> др.</a:t>
                      </a:r>
                      <a:endParaRPr lang="ru-RU" dirty="0"/>
                    </a:p>
                  </a:txBody>
                  <a:tcPr/>
                </a:tc>
              </a:tr>
              <a:tr h="498240">
                <a:tc>
                  <a:txBody>
                    <a:bodyPr/>
                    <a:lstStyle/>
                    <a:p>
                      <a:r>
                        <a:rPr lang="ru-RU" dirty="0" smtClean="0"/>
                        <a:t>59</a:t>
                      </a:r>
                      <a:endParaRPr lang="ru-RU" dirty="0"/>
                    </a:p>
                  </a:txBody>
                  <a:tcPr/>
                </a:tc>
                <a:tc>
                  <a:txBody>
                    <a:bodyPr/>
                    <a:lstStyle/>
                    <a:p>
                      <a:r>
                        <a:rPr lang="ru-RU" dirty="0" smtClean="0"/>
                        <a:t>Блок А.</a:t>
                      </a:r>
                      <a:endParaRPr lang="ru-RU" dirty="0"/>
                    </a:p>
                  </a:txBody>
                  <a:tcPr/>
                </a:tc>
                <a:tc>
                  <a:txBody>
                    <a:bodyPr/>
                    <a:lstStyle/>
                    <a:p>
                      <a:r>
                        <a:rPr lang="ru-RU" dirty="0" smtClean="0"/>
                        <a:t>Стихотворения</a:t>
                      </a:r>
                      <a:endParaRPr lang="ru-RU" dirty="0"/>
                    </a:p>
                  </a:txBody>
                  <a:tcPr/>
                </a:tc>
              </a:tr>
              <a:tr h="380614">
                <a:tc>
                  <a:txBody>
                    <a:bodyPr/>
                    <a:lstStyle/>
                    <a:p>
                      <a:r>
                        <a:rPr lang="ru-RU" dirty="0" smtClean="0"/>
                        <a:t>60</a:t>
                      </a:r>
                      <a:endParaRPr lang="ru-RU" dirty="0"/>
                    </a:p>
                  </a:txBody>
                  <a:tcPr/>
                </a:tc>
                <a:tc>
                  <a:txBody>
                    <a:bodyPr/>
                    <a:lstStyle/>
                    <a:p>
                      <a:r>
                        <a:rPr lang="ru-RU" dirty="0" smtClean="0"/>
                        <a:t>Богомолов В.</a:t>
                      </a:r>
                      <a:endParaRPr lang="ru-RU" dirty="0"/>
                    </a:p>
                  </a:txBody>
                  <a:tcPr/>
                </a:tc>
                <a:tc>
                  <a:txBody>
                    <a:bodyPr/>
                    <a:lstStyle/>
                    <a:p>
                      <a:r>
                        <a:rPr lang="ru-RU" dirty="0" smtClean="0"/>
                        <a:t>Рассказы</a:t>
                      </a:r>
                      <a:endParaRPr lang="ru-RU" dirty="0"/>
                    </a:p>
                  </a:txBody>
                  <a:tcPr/>
                </a:tc>
              </a:tr>
              <a:tr h="498240">
                <a:tc>
                  <a:txBody>
                    <a:bodyPr/>
                    <a:lstStyle/>
                    <a:p>
                      <a:r>
                        <a:rPr lang="ru-RU" dirty="0" smtClean="0"/>
                        <a:t>61</a:t>
                      </a:r>
                      <a:endParaRPr lang="ru-RU" dirty="0"/>
                    </a:p>
                  </a:txBody>
                  <a:tcPr/>
                </a:tc>
                <a:tc>
                  <a:txBody>
                    <a:bodyPr/>
                    <a:lstStyle/>
                    <a:p>
                      <a:r>
                        <a:rPr lang="ru-RU" dirty="0" smtClean="0"/>
                        <a:t>Булгаков  М.</a:t>
                      </a:r>
                      <a:endParaRPr lang="ru-RU" dirty="0"/>
                    </a:p>
                  </a:txBody>
                  <a:tcPr/>
                </a:tc>
                <a:tc>
                  <a:txBody>
                    <a:bodyPr/>
                    <a:lstStyle/>
                    <a:p>
                      <a:r>
                        <a:rPr lang="ru-RU" dirty="0" smtClean="0"/>
                        <a:t>Собачье сердце. Роковые яйца</a:t>
                      </a:r>
                      <a:endParaRPr lang="ru-RU" dirty="0"/>
                    </a:p>
                  </a:txBody>
                  <a:tcPr/>
                </a:tc>
              </a:tr>
              <a:tr h="498240">
                <a:tc>
                  <a:txBody>
                    <a:bodyPr/>
                    <a:lstStyle/>
                    <a:p>
                      <a:r>
                        <a:rPr lang="ru-RU" dirty="0" smtClean="0"/>
                        <a:t>62</a:t>
                      </a:r>
                      <a:endParaRPr lang="ru-RU" dirty="0"/>
                    </a:p>
                  </a:txBody>
                  <a:tcPr/>
                </a:tc>
                <a:tc>
                  <a:txBody>
                    <a:bodyPr/>
                    <a:lstStyle/>
                    <a:p>
                      <a:r>
                        <a:rPr lang="ru-RU" dirty="0" smtClean="0"/>
                        <a:t>Бунин И.</a:t>
                      </a:r>
                      <a:endParaRPr lang="ru-RU" dirty="0"/>
                    </a:p>
                  </a:txBody>
                  <a:tcPr/>
                </a:tc>
                <a:tc>
                  <a:txBody>
                    <a:bodyPr/>
                    <a:lstStyle/>
                    <a:p>
                      <a:r>
                        <a:rPr lang="ru-RU" dirty="0" smtClean="0"/>
                        <a:t>Рассказы. Стихотворения</a:t>
                      </a:r>
                      <a:endParaRPr lang="ru-RU" dirty="0"/>
                    </a:p>
                  </a:txBody>
                  <a:tcPr/>
                </a:tc>
              </a:tr>
              <a:tr h="498240">
                <a:tc>
                  <a:txBody>
                    <a:bodyPr/>
                    <a:lstStyle/>
                    <a:p>
                      <a:r>
                        <a:rPr lang="ru-RU" dirty="0" smtClean="0"/>
                        <a:t>63</a:t>
                      </a:r>
                      <a:endParaRPr lang="ru-RU" dirty="0"/>
                    </a:p>
                  </a:txBody>
                  <a:tcPr/>
                </a:tc>
                <a:tc>
                  <a:txBody>
                    <a:bodyPr/>
                    <a:lstStyle/>
                    <a:p>
                      <a:r>
                        <a:rPr lang="ru-RU" dirty="0" smtClean="0"/>
                        <a:t>Буков В.</a:t>
                      </a:r>
                      <a:endParaRPr lang="ru-RU" dirty="0"/>
                    </a:p>
                  </a:txBody>
                  <a:tcPr/>
                </a:tc>
                <a:tc>
                  <a:txBody>
                    <a:bodyPr/>
                    <a:lstStyle/>
                    <a:p>
                      <a:r>
                        <a:rPr lang="ru-RU" dirty="0" smtClean="0"/>
                        <a:t>Обелиск</a:t>
                      </a:r>
                      <a:endParaRPr lang="ru-RU" dirty="0"/>
                    </a:p>
                  </a:txBody>
                  <a:tcPr/>
                </a:tc>
              </a:tr>
              <a:tr h="434106">
                <a:tc>
                  <a:txBody>
                    <a:bodyPr/>
                    <a:lstStyle/>
                    <a:p>
                      <a:r>
                        <a:rPr lang="ru-RU" dirty="0" smtClean="0"/>
                        <a:t>64</a:t>
                      </a:r>
                      <a:endParaRPr lang="ru-RU" dirty="0"/>
                    </a:p>
                  </a:txBody>
                  <a:tcPr/>
                </a:tc>
                <a:tc>
                  <a:txBody>
                    <a:bodyPr/>
                    <a:lstStyle/>
                    <a:p>
                      <a:r>
                        <a:rPr lang="ru-RU" dirty="0" smtClean="0"/>
                        <a:t>Васильев</a:t>
                      </a:r>
                      <a:r>
                        <a:rPr lang="ru-RU" baseline="0" dirty="0" smtClean="0"/>
                        <a:t> Б.</a:t>
                      </a:r>
                      <a:endParaRPr lang="ru-RU" dirty="0"/>
                    </a:p>
                  </a:txBody>
                  <a:tcPr/>
                </a:tc>
                <a:tc>
                  <a:txBody>
                    <a:bodyPr/>
                    <a:lstStyle/>
                    <a:p>
                      <a:r>
                        <a:rPr lang="ru-RU" dirty="0" smtClean="0"/>
                        <a:t>Завтра была война</a:t>
                      </a:r>
                      <a:endParaRPr lang="ru-RU" dirty="0"/>
                    </a:p>
                  </a:txBody>
                  <a:tcPr/>
                </a:tc>
              </a:tr>
              <a:tr h="498240">
                <a:tc>
                  <a:txBody>
                    <a:bodyPr/>
                    <a:lstStyle/>
                    <a:p>
                      <a:r>
                        <a:rPr lang="ru-RU" dirty="0" smtClean="0"/>
                        <a:t>65</a:t>
                      </a:r>
                      <a:endParaRPr lang="ru-RU" dirty="0"/>
                    </a:p>
                  </a:txBody>
                  <a:tcPr/>
                </a:tc>
                <a:tc>
                  <a:txBody>
                    <a:bodyPr/>
                    <a:lstStyle/>
                    <a:p>
                      <a:r>
                        <a:rPr lang="ru-RU" dirty="0" smtClean="0"/>
                        <a:t>Вл. Мономах</a:t>
                      </a:r>
                      <a:endParaRPr lang="ru-RU" dirty="0"/>
                    </a:p>
                  </a:txBody>
                  <a:tcPr/>
                </a:tc>
                <a:tc>
                  <a:txBody>
                    <a:bodyPr/>
                    <a:lstStyle/>
                    <a:p>
                      <a:r>
                        <a:rPr lang="ru-RU" dirty="0" smtClean="0"/>
                        <a:t>Поучение</a:t>
                      </a:r>
                      <a:endParaRPr lang="ru-RU" dirty="0"/>
                    </a:p>
                  </a:txBody>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Содержимое 3"/>
          <p:cNvGraphicFramePr>
            <a:graphicFrameLocks noGrp="1"/>
          </p:cNvGraphicFramePr>
          <p:nvPr>
            <p:ph idx="1"/>
          </p:nvPr>
        </p:nvGraphicFramePr>
        <p:xfrm>
          <a:off x="1428728" y="214290"/>
          <a:ext cx="7499349" cy="5729316"/>
        </p:xfrm>
        <a:graphic>
          <a:graphicData uri="http://schemas.openxmlformats.org/drawingml/2006/table">
            <a:tbl>
              <a:tblPr firstRow="1" bandRow="1">
                <a:tableStyleId>{5C22544A-7EE6-4342-B048-85BDC9FD1C3A}</a:tableStyleId>
              </a:tblPr>
              <a:tblGrid>
                <a:gridCol w="493694"/>
                <a:gridCol w="2428892"/>
                <a:gridCol w="4576763"/>
              </a:tblGrid>
              <a:tr h="507169">
                <a:tc>
                  <a:txBody>
                    <a:bodyPr/>
                    <a:lstStyle/>
                    <a:p>
                      <a:r>
                        <a:rPr lang="ru-RU" dirty="0" smtClean="0"/>
                        <a:t>66</a:t>
                      </a:r>
                      <a:endParaRPr lang="ru-RU" dirty="0"/>
                    </a:p>
                  </a:txBody>
                  <a:tcPr/>
                </a:tc>
                <a:tc>
                  <a:txBody>
                    <a:bodyPr/>
                    <a:lstStyle/>
                    <a:p>
                      <a:r>
                        <a:rPr lang="ru-RU" dirty="0" smtClean="0"/>
                        <a:t>Вознесенский А.</a:t>
                      </a:r>
                      <a:endParaRPr lang="ru-RU" dirty="0"/>
                    </a:p>
                  </a:txBody>
                  <a:tcPr/>
                </a:tc>
                <a:tc>
                  <a:txBody>
                    <a:bodyPr/>
                    <a:lstStyle/>
                    <a:p>
                      <a:r>
                        <a:rPr lang="ru-RU" dirty="0" smtClean="0"/>
                        <a:t>Стихотворения</a:t>
                      </a:r>
                      <a:endParaRPr lang="ru-RU" dirty="0"/>
                    </a:p>
                  </a:txBody>
                  <a:tcPr/>
                </a:tc>
              </a:tr>
              <a:tr h="507169">
                <a:tc>
                  <a:txBody>
                    <a:bodyPr/>
                    <a:lstStyle/>
                    <a:p>
                      <a:r>
                        <a:rPr lang="ru-RU" dirty="0" smtClean="0"/>
                        <a:t>67</a:t>
                      </a:r>
                      <a:endParaRPr lang="ru-RU" dirty="0"/>
                    </a:p>
                  </a:txBody>
                  <a:tcPr/>
                </a:tc>
                <a:tc>
                  <a:txBody>
                    <a:bodyPr/>
                    <a:lstStyle/>
                    <a:p>
                      <a:r>
                        <a:rPr lang="ru-RU" dirty="0" smtClean="0"/>
                        <a:t>Волошин М.</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Стихотворения</a:t>
                      </a:r>
                    </a:p>
                    <a:p>
                      <a:endParaRPr lang="ru-RU" dirty="0"/>
                    </a:p>
                  </a:txBody>
                  <a:tcPr/>
                </a:tc>
              </a:tr>
              <a:tr h="424385">
                <a:tc>
                  <a:txBody>
                    <a:bodyPr/>
                    <a:lstStyle/>
                    <a:p>
                      <a:r>
                        <a:rPr lang="ru-RU" dirty="0" smtClean="0"/>
                        <a:t>68</a:t>
                      </a:r>
                      <a:endParaRPr lang="ru-RU" dirty="0"/>
                    </a:p>
                  </a:txBody>
                  <a:tcPr/>
                </a:tc>
                <a:tc>
                  <a:txBody>
                    <a:bodyPr/>
                    <a:lstStyle/>
                    <a:p>
                      <a:r>
                        <a:rPr lang="ru-RU" dirty="0" smtClean="0"/>
                        <a:t>Высоцкий В.</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Стихотворения</a:t>
                      </a:r>
                      <a:endParaRPr lang="ru-RU" dirty="0"/>
                    </a:p>
                  </a:txBody>
                  <a:tcPr/>
                </a:tc>
              </a:tr>
              <a:tr h="507169">
                <a:tc>
                  <a:txBody>
                    <a:bodyPr/>
                    <a:lstStyle/>
                    <a:p>
                      <a:r>
                        <a:rPr lang="ru-RU" dirty="0" smtClean="0"/>
                        <a:t>69</a:t>
                      </a:r>
                      <a:endParaRPr lang="ru-RU" dirty="0"/>
                    </a:p>
                  </a:txBody>
                  <a:tcPr/>
                </a:tc>
                <a:tc>
                  <a:txBody>
                    <a:bodyPr/>
                    <a:lstStyle/>
                    <a:p>
                      <a:r>
                        <a:rPr lang="ru-RU" dirty="0" smtClean="0"/>
                        <a:t>Гаршин В.</a:t>
                      </a:r>
                      <a:endParaRPr lang="ru-RU" dirty="0"/>
                    </a:p>
                  </a:txBody>
                  <a:tcPr/>
                </a:tc>
                <a:tc>
                  <a:txBody>
                    <a:bodyPr/>
                    <a:lstStyle/>
                    <a:p>
                      <a:r>
                        <a:rPr lang="ru-RU" dirty="0" smtClean="0"/>
                        <a:t>Красный цветок</a:t>
                      </a:r>
                      <a:endParaRPr lang="ru-RU" dirty="0"/>
                    </a:p>
                  </a:txBody>
                  <a:tcPr/>
                </a:tc>
              </a:tr>
              <a:tr h="507169">
                <a:tc>
                  <a:txBody>
                    <a:bodyPr/>
                    <a:lstStyle/>
                    <a:p>
                      <a:r>
                        <a:rPr lang="ru-RU" dirty="0" smtClean="0"/>
                        <a:t>70</a:t>
                      </a:r>
                      <a:endParaRPr lang="ru-RU" dirty="0"/>
                    </a:p>
                  </a:txBody>
                  <a:tcPr/>
                </a:tc>
                <a:tc>
                  <a:txBody>
                    <a:bodyPr/>
                    <a:lstStyle/>
                    <a:p>
                      <a:r>
                        <a:rPr lang="ru-RU" dirty="0" smtClean="0"/>
                        <a:t>Гамзатов Р.</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Стихотворения</a:t>
                      </a:r>
                      <a:endParaRPr lang="ru-RU" dirty="0"/>
                    </a:p>
                  </a:txBody>
                  <a:tcPr/>
                </a:tc>
              </a:tr>
              <a:tr h="507169">
                <a:tc>
                  <a:txBody>
                    <a:bodyPr/>
                    <a:lstStyle/>
                    <a:p>
                      <a:r>
                        <a:rPr lang="ru-RU" dirty="0" smtClean="0"/>
                        <a:t>71</a:t>
                      </a:r>
                      <a:endParaRPr lang="ru-RU" dirty="0"/>
                    </a:p>
                  </a:txBody>
                  <a:tcPr/>
                </a:tc>
                <a:tc>
                  <a:txBody>
                    <a:bodyPr/>
                    <a:lstStyle/>
                    <a:p>
                      <a:r>
                        <a:rPr lang="ru-RU" dirty="0" smtClean="0"/>
                        <a:t>Генри О.</a:t>
                      </a:r>
                      <a:endParaRPr lang="ru-RU" dirty="0"/>
                    </a:p>
                  </a:txBody>
                  <a:tcPr/>
                </a:tc>
                <a:tc>
                  <a:txBody>
                    <a:bodyPr/>
                    <a:lstStyle/>
                    <a:p>
                      <a:r>
                        <a:rPr lang="ru-RU" dirty="0" smtClean="0"/>
                        <a:t>Новеллы</a:t>
                      </a:r>
                      <a:endParaRPr lang="ru-RU" dirty="0"/>
                    </a:p>
                  </a:txBody>
                  <a:tcPr/>
                </a:tc>
              </a:tr>
              <a:tr h="335881">
                <a:tc>
                  <a:txBody>
                    <a:bodyPr/>
                    <a:lstStyle/>
                    <a:p>
                      <a:r>
                        <a:rPr lang="ru-RU" dirty="0" smtClean="0"/>
                        <a:t>72</a:t>
                      </a:r>
                      <a:endParaRPr lang="ru-RU" dirty="0"/>
                    </a:p>
                  </a:txBody>
                  <a:tcPr/>
                </a:tc>
                <a:tc>
                  <a:txBody>
                    <a:bodyPr/>
                    <a:lstStyle/>
                    <a:p>
                      <a:r>
                        <a:rPr lang="ru-RU" dirty="0" smtClean="0"/>
                        <a:t>Гёте И.</a:t>
                      </a:r>
                      <a:endParaRPr lang="ru-RU" dirty="0"/>
                    </a:p>
                  </a:txBody>
                  <a:tcPr/>
                </a:tc>
                <a:tc>
                  <a:txBody>
                    <a:bodyPr/>
                    <a:lstStyle/>
                    <a:p>
                      <a:r>
                        <a:rPr lang="ru-RU" dirty="0" smtClean="0"/>
                        <a:t>Фауст</a:t>
                      </a:r>
                      <a:endParaRPr lang="ru-RU" dirty="0"/>
                    </a:p>
                  </a:txBody>
                  <a:tcPr/>
                </a:tc>
              </a:tr>
              <a:tr h="507169">
                <a:tc>
                  <a:txBody>
                    <a:bodyPr/>
                    <a:lstStyle/>
                    <a:p>
                      <a:r>
                        <a:rPr lang="ru-RU" dirty="0" smtClean="0"/>
                        <a:t>73</a:t>
                      </a:r>
                      <a:endParaRPr lang="ru-RU" dirty="0"/>
                    </a:p>
                  </a:txBody>
                  <a:tcPr/>
                </a:tc>
                <a:tc>
                  <a:txBody>
                    <a:bodyPr/>
                    <a:lstStyle/>
                    <a:p>
                      <a:r>
                        <a:rPr lang="ru-RU" dirty="0" smtClean="0"/>
                        <a:t>Голдин У.</a:t>
                      </a:r>
                      <a:endParaRPr lang="ru-RU" dirty="0"/>
                    </a:p>
                  </a:txBody>
                  <a:tcPr/>
                </a:tc>
                <a:tc>
                  <a:txBody>
                    <a:bodyPr/>
                    <a:lstStyle/>
                    <a:p>
                      <a:r>
                        <a:rPr lang="ru-RU" dirty="0" smtClean="0"/>
                        <a:t>Повелитель мух</a:t>
                      </a:r>
                      <a:endParaRPr lang="ru-RU" dirty="0"/>
                    </a:p>
                  </a:txBody>
                  <a:tcPr/>
                </a:tc>
              </a:tr>
              <a:tr h="391646">
                <a:tc>
                  <a:txBody>
                    <a:bodyPr/>
                    <a:lstStyle/>
                    <a:p>
                      <a:r>
                        <a:rPr lang="ru-RU" dirty="0" smtClean="0"/>
                        <a:t>74</a:t>
                      </a:r>
                      <a:endParaRPr lang="ru-RU" dirty="0"/>
                    </a:p>
                  </a:txBody>
                  <a:tcPr/>
                </a:tc>
                <a:tc>
                  <a:txBody>
                    <a:bodyPr/>
                    <a:lstStyle/>
                    <a:p>
                      <a:r>
                        <a:rPr lang="ru-RU" dirty="0" err="1" smtClean="0"/>
                        <a:t>Голявкин</a:t>
                      </a:r>
                      <a:r>
                        <a:rPr lang="ru-RU" dirty="0" smtClean="0"/>
                        <a:t> В.</a:t>
                      </a:r>
                      <a:endParaRPr lang="ru-RU" dirty="0"/>
                    </a:p>
                  </a:txBody>
                  <a:tcPr/>
                </a:tc>
                <a:tc>
                  <a:txBody>
                    <a:bodyPr/>
                    <a:lstStyle/>
                    <a:p>
                      <a:r>
                        <a:rPr lang="ru-RU" dirty="0" smtClean="0"/>
                        <a:t>Повести</a:t>
                      </a:r>
                      <a:endParaRPr lang="ru-RU" dirty="0"/>
                    </a:p>
                  </a:txBody>
                  <a:tcPr/>
                </a:tc>
              </a:tr>
              <a:tr h="357190">
                <a:tc>
                  <a:txBody>
                    <a:bodyPr/>
                    <a:lstStyle/>
                    <a:p>
                      <a:r>
                        <a:rPr lang="ru-RU" dirty="0" smtClean="0"/>
                        <a:t>75</a:t>
                      </a:r>
                      <a:endParaRPr lang="ru-RU" dirty="0"/>
                    </a:p>
                  </a:txBody>
                  <a:tcPr/>
                </a:tc>
                <a:tc>
                  <a:txBody>
                    <a:bodyPr/>
                    <a:lstStyle/>
                    <a:p>
                      <a:r>
                        <a:rPr lang="ru-RU" dirty="0" smtClean="0"/>
                        <a:t>Гомер</a:t>
                      </a:r>
                      <a:endParaRPr lang="ru-RU" dirty="0"/>
                    </a:p>
                  </a:txBody>
                  <a:tcPr/>
                </a:tc>
                <a:tc>
                  <a:txBody>
                    <a:bodyPr/>
                    <a:lstStyle/>
                    <a:p>
                      <a:r>
                        <a:rPr lang="ru-RU" dirty="0" smtClean="0"/>
                        <a:t>Илиада. Одиссея</a:t>
                      </a:r>
                      <a:endParaRPr lang="ru-RU" dirty="0"/>
                    </a:p>
                  </a:txBody>
                  <a:tcPr/>
                </a:tc>
              </a:tr>
              <a:tr h="348620">
                <a:tc>
                  <a:txBody>
                    <a:bodyPr/>
                    <a:lstStyle/>
                    <a:p>
                      <a:r>
                        <a:rPr lang="ru-RU" dirty="0" smtClean="0"/>
                        <a:t>76</a:t>
                      </a:r>
                      <a:endParaRPr lang="ru-RU" dirty="0"/>
                    </a:p>
                  </a:txBody>
                  <a:tcPr/>
                </a:tc>
                <a:tc>
                  <a:txBody>
                    <a:bodyPr/>
                    <a:lstStyle/>
                    <a:p>
                      <a:r>
                        <a:rPr lang="ru-RU" dirty="0" smtClean="0"/>
                        <a:t>Гончаров И.</a:t>
                      </a:r>
                      <a:endParaRPr lang="ru-RU" dirty="0"/>
                    </a:p>
                  </a:txBody>
                  <a:tcPr/>
                </a:tc>
                <a:tc>
                  <a:txBody>
                    <a:bodyPr/>
                    <a:lstStyle/>
                    <a:p>
                      <a:r>
                        <a:rPr lang="ru-RU" dirty="0" err="1" smtClean="0"/>
                        <a:t>Мильон</a:t>
                      </a:r>
                      <a:r>
                        <a:rPr lang="ru-RU" dirty="0" smtClean="0"/>
                        <a:t> терзаний</a:t>
                      </a:r>
                      <a:endParaRPr lang="ru-RU" dirty="0"/>
                    </a:p>
                  </a:txBody>
                  <a:tcPr/>
                </a:tc>
              </a:tr>
              <a:tr h="507169">
                <a:tc>
                  <a:txBody>
                    <a:bodyPr/>
                    <a:lstStyle/>
                    <a:p>
                      <a:r>
                        <a:rPr lang="ru-RU" dirty="0" smtClean="0"/>
                        <a:t>77</a:t>
                      </a:r>
                      <a:endParaRPr lang="ru-RU" dirty="0"/>
                    </a:p>
                  </a:txBody>
                  <a:tcPr/>
                </a:tc>
                <a:tc>
                  <a:txBody>
                    <a:bodyPr/>
                    <a:lstStyle/>
                    <a:p>
                      <a:r>
                        <a:rPr lang="ru-RU" dirty="0" smtClean="0"/>
                        <a:t>Горький</a:t>
                      </a:r>
                      <a:r>
                        <a:rPr lang="ru-RU" baseline="0" dirty="0" smtClean="0"/>
                        <a:t> М.</a:t>
                      </a:r>
                      <a:endParaRPr lang="ru-RU" dirty="0"/>
                    </a:p>
                  </a:txBody>
                  <a:tcPr/>
                </a:tc>
                <a:tc>
                  <a:txBody>
                    <a:bodyPr/>
                    <a:lstStyle/>
                    <a:p>
                      <a:r>
                        <a:rPr lang="ru-RU" dirty="0" err="1" smtClean="0"/>
                        <a:t>Челкаш</a:t>
                      </a:r>
                      <a:r>
                        <a:rPr lang="ru-RU" dirty="0" smtClean="0"/>
                        <a:t>. Детство, В людях, Сказки</a:t>
                      </a:r>
                      <a:r>
                        <a:rPr lang="ru-RU" baseline="0" dirty="0" smtClean="0"/>
                        <a:t> об Италии.</a:t>
                      </a:r>
                      <a:endParaRPr lang="ru-RU" dirty="0"/>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Содержимое 3"/>
          <p:cNvGraphicFramePr>
            <a:graphicFrameLocks noGrp="1"/>
          </p:cNvGraphicFramePr>
          <p:nvPr>
            <p:ph idx="1"/>
          </p:nvPr>
        </p:nvGraphicFramePr>
        <p:xfrm>
          <a:off x="1357290" y="4"/>
          <a:ext cx="7570787" cy="6014946"/>
        </p:xfrm>
        <a:graphic>
          <a:graphicData uri="http://schemas.openxmlformats.org/drawingml/2006/table">
            <a:tbl>
              <a:tblPr firstRow="1" bandRow="1">
                <a:tableStyleId>{5C22544A-7EE6-4342-B048-85BDC9FD1C3A}</a:tableStyleId>
              </a:tblPr>
              <a:tblGrid>
                <a:gridCol w="498397"/>
                <a:gridCol w="2452029"/>
                <a:gridCol w="4620361"/>
              </a:tblGrid>
              <a:tr h="478640">
                <a:tc>
                  <a:txBody>
                    <a:bodyPr/>
                    <a:lstStyle/>
                    <a:p>
                      <a:r>
                        <a:rPr lang="ru-RU" dirty="0" smtClean="0"/>
                        <a:t>78</a:t>
                      </a:r>
                      <a:endParaRPr lang="ru-RU" dirty="0"/>
                    </a:p>
                  </a:txBody>
                  <a:tcPr/>
                </a:tc>
                <a:tc>
                  <a:txBody>
                    <a:bodyPr/>
                    <a:lstStyle/>
                    <a:p>
                      <a:r>
                        <a:rPr lang="ru-RU" dirty="0" smtClean="0"/>
                        <a:t>Грибоедов А.</a:t>
                      </a:r>
                      <a:endParaRPr lang="ru-RU" dirty="0"/>
                    </a:p>
                  </a:txBody>
                  <a:tcPr/>
                </a:tc>
                <a:tc>
                  <a:txBody>
                    <a:bodyPr/>
                    <a:lstStyle/>
                    <a:p>
                      <a:r>
                        <a:rPr lang="ru-RU" dirty="0" smtClean="0"/>
                        <a:t>Горе от ума</a:t>
                      </a:r>
                      <a:endParaRPr lang="ru-RU" dirty="0"/>
                    </a:p>
                  </a:txBody>
                  <a:tcPr/>
                </a:tc>
              </a:tr>
              <a:tr h="397811">
                <a:tc>
                  <a:txBody>
                    <a:bodyPr/>
                    <a:lstStyle/>
                    <a:p>
                      <a:r>
                        <a:rPr lang="ru-RU" dirty="0" smtClean="0"/>
                        <a:t>79</a:t>
                      </a:r>
                      <a:endParaRPr lang="ru-RU" dirty="0"/>
                    </a:p>
                  </a:txBody>
                  <a:tcPr/>
                </a:tc>
                <a:tc>
                  <a:txBody>
                    <a:bodyPr/>
                    <a:lstStyle/>
                    <a:p>
                      <a:r>
                        <a:rPr lang="ru-RU" dirty="0" smtClean="0"/>
                        <a:t>Гримм </a:t>
                      </a:r>
                      <a:r>
                        <a:rPr lang="ru-RU" dirty="0" err="1" smtClean="0"/>
                        <a:t>Бр</a:t>
                      </a:r>
                      <a:r>
                        <a:rPr lang="ru-RU" dirty="0" smtClean="0"/>
                        <a:t>.</a:t>
                      </a:r>
                      <a:endParaRPr lang="ru-RU" dirty="0"/>
                    </a:p>
                  </a:txBody>
                  <a:tcPr/>
                </a:tc>
                <a:tc>
                  <a:txBody>
                    <a:bodyPr/>
                    <a:lstStyle/>
                    <a:p>
                      <a:r>
                        <a:rPr lang="ru-RU" dirty="0" smtClean="0"/>
                        <a:t>Сказки</a:t>
                      </a:r>
                      <a:endParaRPr lang="ru-RU" dirty="0"/>
                    </a:p>
                  </a:txBody>
                  <a:tcPr/>
                </a:tc>
              </a:tr>
              <a:tr h="369147">
                <a:tc>
                  <a:txBody>
                    <a:bodyPr/>
                    <a:lstStyle/>
                    <a:p>
                      <a:r>
                        <a:rPr lang="ru-RU" dirty="0" smtClean="0"/>
                        <a:t>80</a:t>
                      </a:r>
                      <a:endParaRPr lang="ru-RU" dirty="0"/>
                    </a:p>
                  </a:txBody>
                  <a:tcPr/>
                </a:tc>
                <a:tc>
                  <a:txBody>
                    <a:bodyPr/>
                    <a:lstStyle/>
                    <a:p>
                      <a:r>
                        <a:rPr lang="ru-RU" dirty="0" smtClean="0"/>
                        <a:t>Гумилёв Н.</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Стихотворения</a:t>
                      </a:r>
                      <a:endParaRPr lang="ru-RU" dirty="0"/>
                    </a:p>
                  </a:txBody>
                  <a:tcPr/>
                </a:tc>
              </a:tr>
              <a:tr h="369147">
                <a:tc>
                  <a:txBody>
                    <a:bodyPr/>
                    <a:lstStyle/>
                    <a:p>
                      <a:r>
                        <a:rPr lang="ru-RU" dirty="0" smtClean="0"/>
                        <a:t>81</a:t>
                      </a:r>
                      <a:endParaRPr lang="ru-RU" dirty="0"/>
                    </a:p>
                  </a:txBody>
                  <a:tcPr/>
                </a:tc>
                <a:tc>
                  <a:txBody>
                    <a:bodyPr/>
                    <a:lstStyle/>
                    <a:p>
                      <a:r>
                        <a:rPr lang="ru-RU" dirty="0" smtClean="0"/>
                        <a:t>Данте</a:t>
                      </a:r>
                      <a:endParaRPr lang="ru-RU" dirty="0"/>
                    </a:p>
                  </a:txBody>
                  <a:tcPr/>
                </a:tc>
                <a:tc>
                  <a:txBody>
                    <a:bodyPr/>
                    <a:lstStyle/>
                    <a:p>
                      <a:r>
                        <a:rPr lang="ru-RU" dirty="0" smtClean="0"/>
                        <a:t>Божественная комедия. Сонеты</a:t>
                      </a:r>
                      <a:endParaRPr lang="ru-RU" dirty="0"/>
                    </a:p>
                  </a:txBody>
                  <a:tcPr/>
                </a:tc>
              </a:tr>
              <a:tr h="369147">
                <a:tc>
                  <a:txBody>
                    <a:bodyPr/>
                    <a:lstStyle/>
                    <a:p>
                      <a:r>
                        <a:rPr lang="ru-RU" dirty="0" smtClean="0"/>
                        <a:t>82</a:t>
                      </a:r>
                      <a:endParaRPr lang="ru-RU" dirty="0"/>
                    </a:p>
                  </a:txBody>
                  <a:tcPr/>
                </a:tc>
                <a:tc>
                  <a:txBody>
                    <a:bodyPr/>
                    <a:lstStyle/>
                    <a:p>
                      <a:r>
                        <a:rPr lang="ru-RU" dirty="0" err="1" smtClean="0"/>
                        <a:t>Дельвиг</a:t>
                      </a:r>
                      <a:r>
                        <a:rPr lang="ru-RU" dirty="0" smtClean="0"/>
                        <a:t> А.</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Стихотворения</a:t>
                      </a:r>
                      <a:endParaRPr lang="ru-RU" dirty="0"/>
                    </a:p>
                  </a:txBody>
                  <a:tcPr/>
                </a:tc>
              </a:tr>
              <a:tr h="380252">
                <a:tc>
                  <a:txBody>
                    <a:bodyPr/>
                    <a:lstStyle/>
                    <a:p>
                      <a:r>
                        <a:rPr lang="ru-RU" dirty="0" smtClean="0"/>
                        <a:t>83</a:t>
                      </a:r>
                      <a:endParaRPr lang="ru-RU" dirty="0"/>
                    </a:p>
                  </a:txBody>
                  <a:tcPr/>
                </a:tc>
                <a:tc>
                  <a:txBody>
                    <a:bodyPr/>
                    <a:lstStyle/>
                    <a:p>
                      <a:r>
                        <a:rPr lang="ru-RU" dirty="0" smtClean="0"/>
                        <a:t>Державин Г.</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Стихотворения</a:t>
                      </a:r>
                      <a:endParaRPr lang="ru-RU" dirty="0"/>
                    </a:p>
                  </a:txBody>
                  <a:tcPr/>
                </a:tc>
              </a:tr>
              <a:tr h="369147">
                <a:tc>
                  <a:txBody>
                    <a:bodyPr/>
                    <a:lstStyle/>
                    <a:p>
                      <a:r>
                        <a:rPr lang="ru-RU" dirty="0" smtClean="0"/>
                        <a:t>84</a:t>
                      </a:r>
                      <a:endParaRPr lang="ru-RU" dirty="0"/>
                    </a:p>
                  </a:txBody>
                  <a:tcPr/>
                </a:tc>
                <a:tc>
                  <a:txBody>
                    <a:bodyPr/>
                    <a:lstStyle/>
                    <a:p>
                      <a:r>
                        <a:rPr lang="ru-RU" dirty="0" smtClean="0"/>
                        <a:t>Дефо Д.</a:t>
                      </a:r>
                      <a:endParaRPr lang="ru-RU" dirty="0"/>
                    </a:p>
                  </a:txBody>
                  <a:tcPr/>
                </a:tc>
                <a:tc>
                  <a:txBody>
                    <a:bodyPr/>
                    <a:lstStyle/>
                    <a:p>
                      <a:r>
                        <a:rPr lang="ru-RU" dirty="0" smtClean="0"/>
                        <a:t>Робинзон Крузо</a:t>
                      </a:r>
                      <a:endParaRPr lang="ru-RU" dirty="0"/>
                    </a:p>
                  </a:txBody>
                  <a:tcPr/>
                </a:tc>
              </a:tr>
              <a:tr h="369147">
                <a:tc>
                  <a:txBody>
                    <a:bodyPr/>
                    <a:lstStyle/>
                    <a:p>
                      <a:r>
                        <a:rPr lang="ru-RU" dirty="0" smtClean="0"/>
                        <a:t>85</a:t>
                      </a:r>
                      <a:endParaRPr lang="ru-RU" dirty="0"/>
                    </a:p>
                  </a:txBody>
                  <a:tcPr/>
                </a:tc>
                <a:tc>
                  <a:txBody>
                    <a:bodyPr/>
                    <a:lstStyle/>
                    <a:p>
                      <a:r>
                        <a:rPr lang="ru-RU" dirty="0" smtClean="0"/>
                        <a:t>Джером К. Джером</a:t>
                      </a:r>
                      <a:endParaRPr lang="ru-RU" dirty="0"/>
                    </a:p>
                  </a:txBody>
                  <a:tcPr/>
                </a:tc>
                <a:tc>
                  <a:txBody>
                    <a:bodyPr/>
                    <a:lstStyle/>
                    <a:p>
                      <a:r>
                        <a:rPr lang="ru-RU" dirty="0" smtClean="0"/>
                        <a:t>Новеллы</a:t>
                      </a:r>
                      <a:endParaRPr lang="ru-RU" dirty="0"/>
                    </a:p>
                  </a:txBody>
                  <a:tcPr/>
                </a:tc>
              </a:tr>
              <a:tr h="369147">
                <a:tc>
                  <a:txBody>
                    <a:bodyPr/>
                    <a:lstStyle/>
                    <a:p>
                      <a:r>
                        <a:rPr lang="ru-RU" dirty="0" smtClean="0"/>
                        <a:t>86</a:t>
                      </a:r>
                      <a:endParaRPr lang="ru-RU" dirty="0"/>
                    </a:p>
                  </a:txBody>
                  <a:tcPr/>
                </a:tc>
                <a:tc>
                  <a:txBody>
                    <a:bodyPr/>
                    <a:lstStyle/>
                    <a:p>
                      <a:r>
                        <a:rPr lang="ru-RU" dirty="0" smtClean="0"/>
                        <a:t>Достоевский</a:t>
                      </a:r>
                      <a:r>
                        <a:rPr lang="ru-RU" baseline="0" dirty="0" smtClean="0"/>
                        <a:t> Ф.</a:t>
                      </a:r>
                      <a:endParaRPr lang="ru-RU" dirty="0"/>
                    </a:p>
                  </a:txBody>
                  <a:tcPr/>
                </a:tc>
                <a:tc>
                  <a:txBody>
                    <a:bodyPr/>
                    <a:lstStyle/>
                    <a:p>
                      <a:r>
                        <a:rPr lang="ru-RU" dirty="0" smtClean="0"/>
                        <a:t>Белые ночи</a:t>
                      </a:r>
                      <a:endParaRPr lang="ru-RU" dirty="0"/>
                    </a:p>
                  </a:txBody>
                  <a:tcPr/>
                </a:tc>
              </a:tr>
              <a:tr h="369147">
                <a:tc>
                  <a:txBody>
                    <a:bodyPr/>
                    <a:lstStyle/>
                    <a:p>
                      <a:r>
                        <a:rPr lang="ru-RU" dirty="0" smtClean="0"/>
                        <a:t>87</a:t>
                      </a:r>
                      <a:endParaRPr lang="ru-RU" dirty="0"/>
                    </a:p>
                  </a:txBody>
                  <a:tcPr/>
                </a:tc>
                <a:tc>
                  <a:txBody>
                    <a:bodyPr/>
                    <a:lstStyle/>
                    <a:p>
                      <a:r>
                        <a:rPr lang="ru-RU" dirty="0" smtClean="0"/>
                        <a:t>Евтушенко Е.</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Стихотворения</a:t>
                      </a:r>
                      <a:endParaRPr lang="ru-RU" dirty="0"/>
                    </a:p>
                  </a:txBody>
                  <a:tcPr/>
                </a:tc>
              </a:tr>
              <a:tr h="369147">
                <a:tc>
                  <a:txBody>
                    <a:bodyPr/>
                    <a:lstStyle/>
                    <a:p>
                      <a:r>
                        <a:rPr lang="ru-RU" dirty="0" smtClean="0"/>
                        <a:t>88</a:t>
                      </a:r>
                      <a:endParaRPr lang="ru-RU" dirty="0"/>
                    </a:p>
                  </a:txBody>
                  <a:tcPr/>
                </a:tc>
                <a:tc>
                  <a:txBody>
                    <a:bodyPr/>
                    <a:lstStyle/>
                    <a:p>
                      <a:r>
                        <a:rPr lang="ru-RU" dirty="0" smtClean="0"/>
                        <a:t>Есенин С.</a:t>
                      </a:r>
                      <a:endParaRPr lang="ru-RU" dirty="0"/>
                    </a:p>
                  </a:txBody>
                  <a:tcPr/>
                </a:tc>
                <a:tc>
                  <a:txBody>
                    <a:bodyPr/>
                    <a:lstStyle/>
                    <a:p>
                      <a:r>
                        <a:rPr lang="ru-RU" dirty="0" smtClean="0"/>
                        <a:t>Стихотворения</a:t>
                      </a:r>
                      <a:endParaRPr lang="ru-RU" dirty="0"/>
                    </a:p>
                  </a:txBody>
                  <a:tcPr/>
                </a:tc>
              </a:tr>
              <a:tr h="478640">
                <a:tc>
                  <a:txBody>
                    <a:bodyPr/>
                    <a:lstStyle/>
                    <a:p>
                      <a:r>
                        <a:rPr lang="ru-RU" dirty="0" smtClean="0"/>
                        <a:t>89</a:t>
                      </a:r>
                      <a:endParaRPr lang="ru-RU" dirty="0"/>
                    </a:p>
                  </a:txBody>
                  <a:tcPr/>
                </a:tc>
                <a:tc>
                  <a:txBody>
                    <a:bodyPr/>
                    <a:lstStyle/>
                    <a:p>
                      <a:r>
                        <a:rPr lang="ru-RU" dirty="0" smtClean="0"/>
                        <a:t>Жуковский В.</a:t>
                      </a:r>
                      <a:endParaRPr lang="ru-RU" dirty="0"/>
                    </a:p>
                  </a:txBody>
                  <a:tcPr/>
                </a:tc>
                <a:tc>
                  <a:txBody>
                    <a:bodyPr/>
                    <a:lstStyle/>
                    <a:p>
                      <a:r>
                        <a:rPr lang="ru-RU" dirty="0" smtClean="0"/>
                        <a:t>Баллады</a:t>
                      </a:r>
                      <a:endParaRPr lang="ru-RU" dirty="0"/>
                    </a:p>
                  </a:txBody>
                  <a:tcPr/>
                </a:tc>
              </a:tr>
              <a:tr h="369147">
                <a:tc>
                  <a:txBody>
                    <a:bodyPr/>
                    <a:lstStyle/>
                    <a:p>
                      <a:r>
                        <a:rPr lang="ru-RU" dirty="0" smtClean="0"/>
                        <a:t>90</a:t>
                      </a:r>
                      <a:endParaRPr lang="ru-RU" dirty="0"/>
                    </a:p>
                  </a:txBody>
                  <a:tcPr/>
                </a:tc>
                <a:tc>
                  <a:txBody>
                    <a:bodyPr/>
                    <a:lstStyle/>
                    <a:p>
                      <a:r>
                        <a:rPr lang="ru-RU" dirty="0" smtClean="0"/>
                        <a:t>Заболоцкий Н.</a:t>
                      </a:r>
                      <a:endParaRPr lang="ru-RU" dirty="0"/>
                    </a:p>
                  </a:txBody>
                  <a:tcPr/>
                </a:tc>
                <a:tc>
                  <a:txBody>
                    <a:bodyPr/>
                    <a:lstStyle/>
                    <a:p>
                      <a:r>
                        <a:rPr lang="ru-RU" dirty="0" smtClean="0"/>
                        <a:t>Стихотворения</a:t>
                      </a:r>
                      <a:endParaRPr lang="ru-RU" dirty="0"/>
                    </a:p>
                  </a:txBody>
                  <a:tcPr/>
                </a:tc>
              </a:tr>
              <a:tr h="478640">
                <a:tc>
                  <a:txBody>
                    <a:bodyPr/>
                    <a:lstStyle/>
                    <a:p>
                      <a:r>
                        <a:rPr lang="ru-RU" dirty="0" smtClean="0"/>
                        <a:t>91</a:t>
                      </a:r>
                      <a:endParaRPr lang="ru-RU" dirty="0"/>
                    </a:p>
                  </a:txBody>
                  <a:tcPr/>
                </a:tc>
                <a:tc>
                  <a:txBody>
                    <a:bodyPr/>
                    <a:lstStyle/>
                    <a:p>
                      <a:r>
                        <a:rPr lang="ru-RU" dirty="0" smtClean="0"/>
                        <a:t>Зощенко М.</a:t>
                      </a:r>
                      <a:endParaRPr lang="ru-RU" dirty="0"/>
                    </a:p>
                  </a:txBody>
                  <a:tcPr/>
                </a:tc>
                <a:tc>
                  <a:txBody>
                    <a:bodyPr/>
                    <a:lstStyle/>
                    <a:p>
                      <a:r>
                        <a:rPr lang="ru-RU" dirty="0" smtClean="0"/>
                        <a:t>Рассказы</a:t>
                      </a:r>
                      <a:endParaRPr lang="ru-RU" dirty="0"/>
                    </a:p>
                  </a:txBody>
                  <a:tcPr/>
                </a:tc>
              </a:tr>
              <a:tr h="478640">
                <a:tc>
                  <a:txBody>
                    <a:bodyPr/>
                    <a:lstStyle/>
                    <a:p>
                      <a:r>
                        <a:rPr lang="ru-RU" dirty="0" smtClean="0"/>
                        <a:t>92</a:t>
                      </a:r>
                      <a:endParaRPr lang="ru-RU" dirty="0"/>
                    </a:p>
                  </a:txBody>
                  <a:tcPr/>
                </a:tc>
                <a:tc>
                  <a:txBody>
                    <a:bodyPr/>
                    <a:lstStyle/>
                    <a:p>
                      <a:r>
                        <a:rPr lang="ru-RU" dirty="0" smtClean="0"/>
                        <a:t>Искандер Ф.</a:t>
                      </a:r>
                      <a:endParaRPr lang="ru-RU" dirty="0"/>
                    </a:p>
                  </a:txBody>
                  <a:tcPr/>
                </a:tc>
                <a:tc>
                  <a:txBody>
                    <a:bodyPr/>
                    <a:lstStyle/>
                    <a:p>
                      <a:r>
                        <a:rPr lang="ru-RU" dirty="0" smtClean="0"/>
                        <a:t>Детство </a:t>
                      </a:r>
                      <a:r>
                        <a:rPr lang="ru-RU" dirty="0" err="1" smtClean="0"/>
                        <a:t>Чика</a:t>
                      </a:r>
                      <a:endParaRPr lang="ru-RU" dirty="0"/>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Содержимое 3"/>
          <p:cNvGraphicFramePr>
            <a:graphicFrameLocks noGrp="1"/>
          </p:cNvGraphicFramePr>
          <p:nvPr>
            <p:ph idx="1"/>
          </p:nvPr>
        </p:nvGraphicFramePr>
        <p:xfrm>
          <a:off x="1428728" y="428603"/>
          <a:ext cx="7499349" cy="5632519"/>
        </p:xfrm>
        <a:graphic>
          <a:graphicData uri="http://schemas.openxmlformats.org/drawingml/2006/table">
            <a:tbl>
              <a:tblPr firstRow="1" bandRow="1">
                <a:tableStyleId>{5C22544A-7EE6-4342-B048-85BDC9FD1C3A}</a:tableStyleId>
              </a:tblPr>
              <a:tblGrid>
                <a:gridCol w="565132"/>
                <a:gridCol w="2571768"/>
                <a:gridCol w="4362449"/>
              </a:tblGrid>
              <a:tr h="420439">
                <a:tc>
                  <a:txBody>
                    <a:bodyPr/>
                    <a:lstStyle/>
                    <a:p>
                      <a:r>
                        <a:rPr lang="ru-RU" dirty="0" smtClean="0"/>
                        <a:t>93</a:t>
                      </a:r>
                      <a:endParaRPr lang="ru-RU" dirty="0"/>
                    </a:p>
                  </a:txBody>
                  <a:tcPr/>
                </a:tc>
                <a:tc>
                  <a:txBody>
                    <a:bodyPr/>
                    <a:lstStyle/>
                    <a:p>
                      <a:r>
                        <a:rPr lang="ru-RU" dirty="0" smtClean="0"/>
                        <a:t>Казаков</a:t>
                      </a:r>
                      <a:r>
                        <a:rPr lang="ru-RU" baseline="0" dirty="0" smtClean="0"/>
                        <a:t> Ю.</a:t>
                      </a:r>
                      <a:endParaRPr lang="ru-RU" dirty="0"/>
                    </a:p>
                  </a:txBody>
                  <a:tcPr/>
                </a:tc>
                <a:tc>
                  <a:txBody>
                    <a:bodyPr/>
                    <a:lstStyle/>
                    <a:p>
                      <a:r>
                        <a:rPr lang="ru-RU" dirty="0" smtClean="0"/>
                        <a:t>Рассказы</a:t>
                      </a:r>
                      <a:endParaRPr lang="ru-RU" dirty="0"/>
                    </a:p>
                  </a:txBody>
                  <a:tcPr/>
                </a:tc>
              </a:tr>
              <a:tr h="327712">
                <a:tc>
                  <a:txBody>
                    <a:bodyPr/>
                    <a:lstStyle/>
                    <a:p>
                      <a:r>
                        <a:rPr lang="ru-RU" dirty="0" smtClean="0"/>
                        <a:t>94</a:t>
                      </a:r>
                      <a:endParaRPr lang="ru-RU" dirty="0"/>
                    </a:p>
                  </a:txBody>
                  <a:tcPr/>
                </a:tc>
                <a:tc>
                  <a:txBody>
                    <a:bodyPr/>
                    <a:lstStyle/>
                    <a:p>
                      <a:r>
                        <a:rPr lang="ru-RU" dirty="0" smtClean="0"/>
                        <a:t>Карим М.</a:t>
                      </a:r>
                      <a:endParaRPr lang="ru-RU" dirty="0"/>
                    </a:p>
                  </a:txBody>
                  <a:tcPr/>
                </a:tc>
                <a:tc>
                  <a:txBody>
                    <a:bodyPr/>
                    <a:lstStyle/>
                    <a:p>
                      <a:r>
                        <a:rPr lang="ru-RU" dirty="0" smtClean="0"/>
                        <a:t>Стихи из сборника «Европа-Азия»</a:t>
                      </a:r>
                      <a:endParaRPr lang="ru-RU" dirty="0"/>
                    </a:p>
                  </a:txBody>
                  <a:tcPr/>
                </a:tc>
              </a:tr>
              <a:tr h="327712">
                <a:tc>
                  <a:txBody>
                    <a:bodyPr/>
                    <a:lstStyle/>
                    <a:p>
                      <a:r>
                        <a:rPr lang="ru-RU" dirty="0" smtClean="0"/>
                        <a:t>95</a:t>
                      </a:r>
                      <a:endParaRPr lang="ru-RU" dirty="0"/>
                    </a:p>
                  </a:txBody>
                  <a:tcPr/>
                </a:tc>
                <a:tc>
                  <a:txBody>
                    <a:bodyPr/>
                    <a:lstStyle/>
                    <a:p>
                      <a:r>
                        <a:rPr lang="ru-RU" dirty="0" smtClean="0"/>
                        <a:t>Катулл</a:t>
                      </a:r>
                      <a:endParaRPr lang="ru-RU" dirty="0"/>
                    </a:p>
                  </a:txBody>
                  <a:tcPr/>
                </a:tc>
                <a:tc>
                  <a:txBody>
                    <a:bodyPr/>
                    <a:lstStyle/>
                    <a:p>
                      <a:r>
                        <a:rPr lang="ru-RU" dirty="0" smtClean="0"/>
                        <a:t>Стихи</a:t>
                      </a:r>
                      <a:endParaRPr lang="ru-RU" dirty="0"/>
                    </a:p>
                  </a:txBody>
                  <a:tcPr/>
                </a:tc>
              </a:tr>
              <a:tr h="327712">
                <a:tc>
                  <a:txBody>
                    <a:bodyPr/>
                    <a:lstStyle/>
                    <a:p>
                      <a:r>
                        <a:rPr lang="ru-RU" dirty="0" smtClean="0"/>
                        <a:t>96</a:t>
                      </a:r>
                      <a:endParaRPr lang="ru-RU" dirty="0"/>
                    </a:p>
                  </a:txBody>
                  <a:tcPr/>
                </a:tc>
                <a:tc>
                  <a:txBody>
                    <a:bodyPr/>
                    <a:lstStyle/>
                    <a:p>
                      <a:r>
                        <a:rPr lang="ru-RU" dirty="0" smtClean="0"/>
                        <a:t>Клюев Е.</a:t>
                      </a:r>
                      <a:endParaRPr lang="ru-RU" dirty="0"/>
                    </a:p>
                  </a:txBody>
                  <a:tcPr/>
                </a:tc>
                <a:tc>
                  <a:txBody>
                    <a:bodyPr/>
                    <a:lstStyle/>
                    <a:p>
                      <a:r>
                        <a:rPr lang="ru-RU" dirty="0" smtClean="0"/>
                        <a:t>Сказки простого карандаша</a:t>
                      </a:r>
                      <a:endParaRPr lang="ru-RU" dirty="0"/>
                    </a:p>
                  </a:txBody>
                  <a:tcPr/>
                </a:tc>
              </a:tr>
              <a:tr h="327712">
                <a:tc>
                  <a:txBody>
                    <a:bodyPr/>
                    <a:lstStyle/>
                    <a:p>
                      <a:r>
                        <a:rPr lang="ru-RU" dirty="0" smtClean="0"/>
                        <a:t>97</a:t>
                      </a:r>
                      <a:endParaRPr lang="ru-RU" dirty="0"/>
                    </a:p>
                  </a:txBody>
                  <a:tcPr/>
                </a:tc>
                <a:tc>
                  <a:txBody>
                    <a:bodyPr/>
                    <a:lstStyle/>
                    <a:p>
                      <a:r>
                        <a:rPr lang="ru-RU" dirty="0" smtClean="0"/>
                        <a:t>Коваль Ю.</a:t>
                      </a:r>
                      <a:endParaRPr lang="ru-RU" dirty="0"/>
                    </a:p>
                  </a:txBody>
                  <a:tcPr/>
                </a:tc>
                <a:tc>
                  <a:txBody>
                    <a:bodyPr/>
                    <a:lstStyle/>
                    <a:p>
                      <a:r>
                        <a:rPr lang="ru-RU" dirty="0" smtClean="0"/>
                        <a:t>Повести</a:t>
                      </a:r>
                      <a:endParaRPr lang="ru-RU" dirty="0"/>
                    </a:p>
                  </a:txBody>
                  <a:tcPr/>
                </a:tc>
              </a:tr>
              <a:tr h="327712">
                <a:tc>
                  <a:txBody>
                    <a:bodyPr/>
                    <a:lstStyle/>
                    <a:p>
                      <a:r>
                        <a:rPr lang="ru-RU" dirty="0" smtClean="0"/>
                        <a:t>98</a:t>
                      </a:r>
                      <a:endParaRPr lang="ru-RU" dirty="0"/>
                    </a:p>
                  </a:txBody>
                  <a:tcPr/>
                </a:tc>
                <a:tc>
                  <a:txBody>
                    <a:bodyPr/>
                    <a:lstStyle/>
                    <a:p>
                      <a:r>
                        <a:rPr lang="ru-RU" dirty="0" smtClean="0"/>
                        <a:t>Кольцов А.</a:t>
                      </a:r>
                      <a:endParaRPr lang="ru-RU" dirty="0"/>
                    </a:p>
                  </a:txBody>
                  <a:tcPr/>
                </a:tc>
                <a:tc>
                  <a:txBody>
                    <a:bodyPr/>
                    <a:lstStyle/>
                    <a:p>
                      <a:r>
                        <a:rPr lang="ru-RU" dirty="0" smtClean="0"/>
                        <a:t>Стихи</a:t>
                      </a:r>
                      <a:endParaRPr lang="ru-RU" dirty="0"/>
                    </a:p>
                  </a:txBody>
                  <a:tcPr/>
                </a:tc>
              </a:tr>
              <a:tr h="327712">
                <a:tc>
                  <a:txBody>
                    <a:bodyPr/>
                    <a:lstStyle/>
                    <a:p>
                      <a:r>
                        <a:rPr lang="ru-RU" dirty="0" smtClean="0"/>
                        <a:t>99</a:t>
                      </a:r>
                      <a:endParaRPr lang="ru-RU" dirty="0"/>
                    </a:p>
                  </a:txBody>
                  <a:tcPr/>
                </a:tc>
                <a:tc>
                  <a:txBody>
                    <a:bodyPr/>
                    <a:lstStyle/>
                    <a:p>
                      <a:r>
                        <a:rPr lang="ru-RU" dirty="0" smtClean="0"/>
                        <a:t>Крапивин В.</a:t>
                      </a:r>
                      <a:endParaRPr lang="ru-RU" dirty="0"/>
                    </a:p>
                  </a:txBody>
                  <a:tcPr/>
                </a:tc>
                <a:tc>
                  <a:txBody>
                    <a:bodyPr/>
                    <a:lstStyle/>
                    <a:p>
                      <a:r>
                        <a:rPr lang="ru-RU" dirty="0" smtClean="0"/>
                        <a:t>Повести</a:t>
                      </a:r>
                      <a:endParaRPr lang="ru-RU" dirty="0"/>
                    </a:p>
                  </a:txBody>
                  <a:tcPr/>
                </a:tc>
              </a:tr>
              <a:tr h="327712">
                <a:tc>
                  <a:txBody>
                    <a:bodyPr/>
                    <a:lstStyle/>
                    <a:p>
                      <a:r>
                        <a:rPr lang="ru-RU" dirty="0" smtClean="0"/>
                        <a:t>100</a:t>
                      </a:r>
                      <a:endParaRPr lang="ru-RU" dirty="0"/>
                    </a:p>
                  </a:txBody>
                  <a:tcPr/>
                </a:tc>
                <a:tc>
                  <a:txBody>
                    <a:bodyPr/>
                    <a:lstStyle/>
                    <a:p>
                      <a:r>
                        <a:rPr lang="ru-RU" dirty="0" smtClean="0"/>
                        <a:t>Кушнер А.</a:t>
                      </a:r>
                      <a:endParaRPr lang="ru-RU" dirty="0"/>
                    </a:p>
                  </a:txBody>
                  <a:tcPr/>
                </a:tc>
                <a:tc>
                  <a:txBody>
                    <a:bodyPr/>
                    <a:lstStyle/>
                    <a:p>
                      <a:r>
                        <a:rPr lang="ru-RU" dirty="0" smtClean="0"/>
                        <a:t>Стихотворения</a:t>
                      </a:r>
                      <a:endParaRPr lang="ru-RU" dirty="0"/>
                    </a:p>
                  </a:txBody>
                  <a:tcPr/>
                </a:tc>
              </a:tr>
              <a:tr h="327712">
                <a:tc>
                  <a:txBody>
                    <a:bodyPr/>
                    <a:lstStyle/>
                    <a:p>
                      <a:r>
                        <a:rPr lang="ru-RU" dirty="0" smtClean="0"/>
                        <a:t>101</a:t>
                      </a:r>
                      <a:endParaRPr lang="ru-RU" dirty="0"/>
                    </a:p>
                  </a:txBody>
                  <a:tcPr/>
                </a:tc>
                <a:tc>
                  <a:txBody>
                    <a:bodyPr/>
                    <a:lstStyle/>
                    <a:p>
                      <a:r>
                        <a:rPr lang="ru-RU" dirty="0" smtClean="0"/>
                        <a:t>Кэрролл</a:t>
                      </a:r>
                      <a:r>
                        <a:rPr lang="ru-RU" baseline="0" dirty="0" smtClean="0"/>
                        <a:t> Л.</a:t>
                      </a:r>
                      <a:endParaRPr lang="ru-RU" dirty="0"/>
                    </a:p>
                  </a:txBody>
                  <a:tcPr/>
                </a:tc>
                <a:tc>
                  <a:txBody>
                    <a:bodyPr/>
                    <a:lstStyle/>
                    <a:p>
                      <a:r>
                        <a:rPr lang="ru-RU" dirty="0" smtClean="0"/>
                        <a:t>Алиса в стране чудес</a:t>
                      </a:r>
                      <a:endParaRPr lang="ru-RU" dirty="0"/>
                    </a:p>
                  </a:txBody>
                  <a:tcPr/>
                </a:tc>
              </a:tr>
              <a:tr h="819280">
                <a:tc>
                  <a:txBody>
                    <a:bodyPr/>
                    <a:lstStyle/>
                    <a:p>
                      <a:r>
                        <a:rPr lang="ru-RU" dirty="0" smtClean="0"/>
                        <a:t>102</a:t>
                      </a:r>
                      <a:endParaRPr lang="ru-RU" dirty="0"/>
                    </a:p>
                  </a:txBody>
                  <a:tcPr/>
                </a:tc>
                <a:tc>
                  <a:txBody>
                    <a:bodyPr/>
                    <a:lstStyle/>
                    <a:p>
                      <a:r>
                        <a:rPr lang="ru-RU" dirty="0" smtClean="0"/>
                        <a:t>Лермонтов М.</a:t>
                      </a:r>
                      <a:endParaRPr lang="ru-RU" dirty="0"/>
                    </a:p>
                  </a:txBody>
                  <a:tcPr/>
                </a:tc>
                <a:tc>
                  <a:txBody>
                    <a:bodyPr/>
                    <a:lstStyle/>
                    <a:p>
                      <a:r>
                        <a:rPr lang="ru-RU" dirty="0" smtClean="0"/>
                        <a:t>Герой нашего </a:t>
                      </a:r>
                      <a:r>
                        <a:rPr lang="ru-RU" dirty="0" err="1" smtClean="0"/>
                        <a:t>времени.Маскарад</a:t>
                      </a:r>
                      <a:r>
                        <a:rPr lang="ru-RU" dirty="0" smtClean="0"/>
                        <a:t>.</a:t>
                      </a:r>
                      <a:r>
                        <a:rPr lang="ru-RU" baseline="0" dirty="0" smtClean="0"/>
                        <a:t> Песня про купца Калашникова. Мцыри. Стихотворения</a:t>
                      </a:r>
                      <a:endParaRPr lang="ru-RU" dirty="0"/>
                    </a:p>
                  </a:txBody>
                  <a:tcPr/>
                </a:tc>
              </a:tr>
              <a:tr h="327712">
                <a:tc>
                  <a:txBody>
                    <a:bodyPr/>
                    <a:lstStyle/>
                    <a:p>
                      <a:r>
                        <a:rPr lang="ru-RU" dirty="0" smtClean="0"/>
                        <a:t>103</a:t>
                      </a:r>
                      <a:endParaRPr lang="ru-RU" dirty="0"/>
                    </a:p>
                  </a:txBody>
                  <a:tcPr/>
                </a:tc>
                <a:tc>
                  <a:txBody>
                    <a:bodyPr/>
                    <a:lstStyle/>
                    <a:p>
                      <a:r>
                        <a:rPr lang="ru-RU" dirty="0" smtClean="0"/>
                        <a:t>Лесков Н.</a:t>
                      </a:r>
                      <a:endParaRPr lang="ru-RU" dirty="0"/>
                    </a:p>
                  </a:txBody>
                  <a:tcPr/>
                </a:tc>
                <a:tc>
                  <a:txBody>
                    <a:bodyPr/>
                    <a:lstStyle/>
                    <a:p>
                      <a:r>
                        <a:rPr lang="ru-RU" dirty="0" smtClean="0"/>
                        <a:t>Повести</a:t>
                      </a:r>
                      <a:endParaRPr lang="ru-RU" dirty="0"/>
                    </a:p>
                  </a:txBody>
                  <a:tcPr/>
                </a:tc>
              </a:tr>
              <a:tr h="327712">
                <a:tc>
                  <a:txBody>
                    <a:bodyPr/>
                    <a:lstStyle/>
                    <a:p>
                      <a:r>
                        <a:rPr lang="ru-RU" dirty="0" smtClean="0"/>
                        <a:t>104</a:t>
                      </a:r>
                      <a:endParaRPr lang="ru-RU" dirty="0"/>
                    </a:p>
                  </a:txBody>
                  <a:tcPr/>
                </a:tc>
                <a:tc>
                  <a:txBody>
                    <a:bodyPr/>
                    <a:lstStyle/>
                    <a:p>
                      <a:r>
                        <a:rPr lang="ru-RU" dirty="0" smtClean="0"/>
                        <a:t>Ломоносов М.</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Стихотворения. Оды</a:t>
                      </a:r>
                      <a:endParaRPr lang="ru-RU" dirty="0"/>
                    </a:p>
                  </a:txBody>
                  <a:tcPr/>
                </a:tc>
              </a:tr>
              <a:tr h="573496">
                <a:tc>
                  <a:txBody>
                    <a:bodyPr/>
                    <a:lstStyle/>
                    <a:p>
                      <a:r>
                        <a:rPr lang="ru-RU" dirty="0" smtClean="0"/>
                        <a:t>105</a:t>
                      </a:r>
                      <a:endParaRPr lang="ru-RU" dirty="0"/>
                    </a:p>
                  </a:txBody>
                  <a:tcPr/>
                </a:tc>
                <a:tc>
                  <a:txBody>
                    <a:bodyPr/>
                    <a:lstStyle/>
                    <a:p>
                      <a:r>
                        <a:rPr lang="ru-RU" dirty="0" smtClean="0"/>
                        <a:t>Майков А.</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Стихотворения</a:t>
                      </a:r>
                    </a:p>
                    <a:p>
                      <a:endParaRPr lang="ru-RU" dirty="0"/>
                    </a:p>
                  </a:txBody>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Содержимое 3"/>
          <p:cNvGraphicFramePr>
            <a:graphicFrameLocks noGrp="1"/>
          </p:cNvGraphicFramePr>
          <p:nvPr>
            <p:ph idx="1"/>
          </p:nvPr>
        </p:nvGraphicFramePr>
        <p:xfrm>
          <a:off x="1428728" y="214290"/>
          <a:ext cx="7499349" cy="6267889"/>
        </p:xfrm>
        <a:graphic>
          <a:graphicData uri="http://schemas.openxmlformats.org/drawingml/2006/table">
            <a:tbl>
              <a:tblPr firstRow="1" bandRow="1">
                <a:tableStyleId>{5C22544A-7EE6-4342-B048-85BDC9FD1C3A}</a:tableStyleId>
              </a:tblPr>
              <a:tblGrid>
                <a:gridCol w="565132"/>
                <a:gridCol w="3000396"/>
                <a:gridCol w="3933821"/>
              </a:tblGrid>
              <a:tr h="357188">
                <a:tc>
                  <a:txBody>
                    <a:bodyPr/>
                    <a:lstStyle/>
                    <a:p>
                      <a:r>
                        <a:rPr lang="ru-RU" dirty="0" smtClean="0"/>
                        <a:t>106</a:t>
                      </a:r>
                      <a:endParaRPr lang="ru-RU" dirty="0"/>
                    </a:p>
                  </a:txBody>
                  <a:tcPr/>
                </a:tc>
                <a:tc>
                  <a:txBody>
                    <a:bodyPr/>
                    <a:lstStyle/>
                    <a:p>
                      <a:r>
                        <a:rPr lang="ru-RU" dirty="0" smtClean="0"/>
                        <a:t>Мандельштам О.</a:t>
                      </a:r>
                      <a:endParaRPr lang="ru-RU" dirty="0"/>
                    </a:p>
                  </a:txBody>
                  <a:tcPr/>
                </a:tc>
                <a:tc>
                  <a:txBody>
                    <a:bodyPr/>
                    <a:lstStyle/>
                    <a:p>
                      <a:r>
                        <a:rPr lang="ru-RU" dirty="0" smtClean="0"/>
                        <a:t>Стихотворения</a:t>
                      </a:r>
                      <a:endParaRPr lang="ru-RU" dirty="0"/>
                    </a:p>
                  </a:txBody>
                  <a:tcPr/>
                </a:tc>
              </a:tr>
              <a:tr h="348618">
                <a:tc>
                  <a:txBody>
                    <a:bodyPr/>
                    <a:lstStyle/>
                    <a:p>
                      <a:r>
                        <a:rPr lang="ru-RU" dirty="0" smtClean="0"/>
                        <a:t>107</a:t>
                      </a:r>
                      <a:endParaRPr lang="ru-RU" dirty="0"/>
                    </a:p>
                  </a:txBody>
                  <a:tcPr/>
                </a:tc>
                <a:tc>
                  <a:txBody>
                    <a:bodyPr/>
                    <a:lstStyle/>
                    <a:p>
                      <a:r>
                        <a:rPr lang="ru-RU" dirty="0" smtClean="0"/>
                        <a:t>Маяковский В.</a:t>
                      </a:r>
                      <a:endParaRPr lang="ru-RU" dirty="0"/>
                    </a:p>
                  </a:txBody>
                  <a:tcPr/>
                </a:tc>
                <a:tc>
                  <a:txBody>
                    <a:bodyPr/>
                    <a:lstStyle/>
                    <a:p>
                      <a:r>
                        <a:rPr lang="ru-RU" dirty="0" smtClean="0"/>
                        <a:t>Стихотворения</a:t>
                      </a:r>
                      <a:endParaRPr lang="ru-RU" dirty="0"/>
                    </a:p>
                  </a:txBody>
                  <a:tcPr/>
                </a:tc>
              </a:tr>
              <a:tr h="340048">
                <a:tc>
                  <a:txBody>
                    <a:bodyPr/>
                    <a:lstStyle/>
                    <a:p>
                      <a:r>
                        <a:rPr lang="ru-RU" dirty="0" smtClean="0"/>
                        <a:t>108</a:t>
                      </a:r>
                      <a:endParaRPr lang="ru-RU" dirty="0"/>
                    </a:p>
                  </a:txBody>
                  <a:tcPr/>
                </a:tc>
                <a:tc>
                  <a:txBody>
                    <a:bodyPr/>
                    <a:lstStyle/>
                    <a:p>
                      <a:r>
                        <a:rPr lang="ru-RU" dirty="0" smtClean="0"/>
                        <a:t>Мериме П.</a:t>
                      </a:r>
                      <a:endParaRPr lang="ru-RU" dirty="0"/>
                    </a:p>
                  </a:txBody>
                  <a:tcPr/>
                </a:tc>
                <a:tc>
                  <a:txBody>
                    <a:bodyPr/>
                    <a:lstStyle/>
                    <a:p>
                      <a:r>
                        <a:rPr lang="ru-RU" dirty="0" smtClean="0"/>
                        <a:t>Новеллы</a:t>
                      </a:r>
                      <a:endParaRPr lang="ru-RU" dirty="0"/>
                    </a:p>
                  </a:txBody>
                  <a:tcPr/>
                </a:tc>
              </a:tr>
              <a:tr h="331478">
                <a:tc>
                  <a:txBody>
                    <a:bodyPr/>
                    <a:lstStyle/>
                    <a:p>
                      <a:r>
                        <a:rPr lang="ru-RU" dirty="0" smtClean="0"/>
                        <a:t>109</a:t>
                      </a:r>
                      <a:endParaRPr lang="ru-RU" dirty="0"/>
                    </a:p>
                  </a:txBody>
                  <a:tcPr/>
                </a:tc>
                <a:tc>
                  <a:txBody>
                    <a:bodyPr/>
                    <a:lstStyle/>
                    <a:p>
                      <a:r>
                        <a:rPr lang="ru-RU" dirty="0" smtClean="0"/>
                        <a:t>Мольер Ж.</a:t>
                      </a:r>
                      <a:endParaRPr lang="ru-RU" dirty="0"/>
                    </a:p>
                  </a:txBody>
                  <a:tcPr/>
                </a:tc>
                <a:tc>
                  <a:txBody>
                    <a:bodyPr/>
                    <a:lstStyle/>
                    <a:p>
                      <a:r>
                        <a:rPr lang="ru-RU" dirty="0" smtClean="0"/>
                        <a:t>Комедии</a:t>
                      </a:r>
                      <a:endParaRPr lang="ru-RU" dirty="0"/>
                    </a:p>
                  </a:txBody>
                  <a:tcPr/>
                </a:tc>
              </a:tr>
              <a:tr h="507169">
                <a:tc>
                  <a:txBody>
                    <a:bodyPr/>
                    <a:lstStyle/>
                    <a:p>
                      <a:r>
                        <a:rPr lang="ru-RU" dirty="0" smtClean="0"/>
                        <a:t>110</a:t>
                      </a:r>
                      <a:endParaRPr lang="ru-RU" dirty="0"/>
                    </a:p>
                  </a:txBody>
                  <a:tcPr/>
                </a:tc>
                <a:tc>
                  <a:txBody>
                    <a:bodyPr/>
                    <a:lstStyle/>
                    <a:p>
                      <a:r>
                        <a:rPr lang="ru-RU" dirty="0" smtClean="0"/>
                        <a:t>Некрасов Н.</a:t>
                      </a:r>
                      <a:endParaRPr lang="ru-RU" dirty="0"/>
                    </a:p>
                  </a:txBody>
                  <a:tcPr/>
                </a:tc>
                <a:tc>
                  <a:txBody>
                    <a:bodyPr/>
                    <a:lstStyle/>
                    <a:p>
                      <a:r>
                        <a:rPr lang="ru-RU" dirty="0" smtClean="0"/>
                        <a:t>Саша. Мороз, Красный нос. Железная дорога. Стихотворения</a:t>
                      </a:r>
                      <a:endParaRPr lang="ru-RU" dirty="0"/>
                    </a:p>
                  </a:txBody>
                  <a:tcPr/>
                </a:tc>
              </a:tr>
              <a:tr h="325770">
                <a:tc>
                  <a:txBody>
                    <a:bodyPr/>
                    <a:lstStyle/>
                    <a:p>
                      <a:r>
                        <a:rPr lang="ru-RU" dirty="0" smtClean="0"/>
                        <a:t>111</a:t>
                      </a:r>
                      <a:endParaRPr lang="ru-RU" dirty="0"/>
                    </a:p>
                  </a:txBody>
                  <a:tcPr/>
                </a:tc>
                <a:tc>
                  <a:txBody>
                    <a:bodyPr/>
                    <a:lstStyle/>
                    <a:p>
                      <a:r>
                        <a:rPr lang="ru-RU" dirty="0" err="1" smtClean="0"/>
                        <a:t>Олеша</a:t>
                      </a:r>
                      <a:r>
                        <a:rPr lang="ru-RU" dirty="0" smtClean="0"/>
                        <a:t> Ю.</a:t>
                      </a:r>
                      <a:endParaRPr lang="ru-RU" dirty="0"/>
                    </a:p>
                  </a:txBody>
                  <a:tcPr/>
                </a:tc>
                <a:tc>
                  <a:txBody>
                    <a:bodyPr/>
                    <a:lstStyle/>
                    <a:p>
                      <a:r>
                        <a:rPr lang="ru-RU" dirty="0" smtClean="0"/>
                        <a:t>Три толстяка</a:t>
                      </a:r>
                      <a:endParaRPr lang="ru-RU" dirty="0"/>
                    </a:p>
                  </a:txBody>
                  <a:tcPr/>
                </a:tc>
              </a:tr>
              <a:tr h="317200">
                <a:tc>
                  <a:txBody>
                    <a:bodyPr/>
                    <a:lstStyle/>
                    <a:p>
                      <a:r>
                        <a:rPr lang="ru-RU" dirty="0" smtClean="0"/>
                        <a:t>112</a:t>
                      </a:r>
                      <a:endParaRPr lang="ru-RU" dirty="0"/>
                    </a:p>
                  </a:txBody>
                  <a:tcPr/>
                </a:tc>
                <a:tc>
                  <a:txBody>
                    <a:bodyPr/>
                    <a:lstStyle/>
                    <a:p>
                      <a:r>
                        <a:rPr lang="ru-RU" dirty="0" smtClean="0"/>
                        <a:t>Осеева В.</a:t>
                      </a:r>
                      <a:endParaRPr lang="ru-RU" dirty="0"/>
                    </a:p>
                  </a:txBody>
                  <a:tcPr/>
                </a:tc>
                <a:tc>
                  <a:txBody>
                    <a:bodyPr/>
                    <a:lstStyle/>
                    <a:p>
                      <a:r>
                        <a:rPr lang="ru-RU" dirty="0" err="1" smtClean="0"/>
                        <a:t>Динка</a:t>
                      </a:r>
                      <a:endParaRPr lang="ru-RU" dirty="0"/>
                    </a:p>
                  </a:txBody>
                  <a:tcPr/>
                </a:tc>
              </a:tr>
              <a:tr h="308630">
                <a:tc>
                  <a:txBody>
                    <a:bodyPr/>
                    <a:lstStyle/>
                    <a:p>
                      <a:r>
                        <a:rPr lang="ru-RU" dirty="0" smtClean="0"/>
                        <a:t>113</a:t>
                      </a:r>
                      <a:endParaRPr lang="ru-RU" dirty="0"/>
                    </a:p>
                  </a:txBody>
                  <a:tcPr/>
                </a:tc>
                <a:tc>
                  <a:txBody>
                    <a:bodyPr/>
                    <a:lstStyle/>
                    <a:p>
                      <a:r>
                        <a:rPr lang="ru-RU" dirty="0" smtClean="0"/>
                        <a:t>Островский А.</a:t>
                      </a:r>
                      <a:endParaRPr lang="ru-RU" dirty="0"/>
                    </a:p>
                  </a:txBody>
                  <a:tcPr/>
                </a:tc>
                <a:tc>
                  <a:txBody>
                    <a:bodyPr/>
                    <a:lstStyle/>
                    <a:p>
                      <a:r>
                        <a:rPr lang="ru-RU" dirty="0" smtClean="0"/>
                        <a:t>Снегурочка</a:t>
                      </a:r>
                      <a:endParaRPr lang="ru-RU" dirty="0"/>
                    </a:p>
                  </a:txBody>
                  <a:tcPr/>
                </a:tc>
              </a:tr>
              <a:tr h="300060">
                <a:tc>
                  <a:txBody>
                    <a:bodyPr/>
                    <a:lstStyle/>
                    <a:p>
                      <a:r>
                        <a:rPr lang="ru-RU" dirty="0" smtClean="0"/>
                        <a:t>114</a:t>
                      </a:r>
                      <a:endParaRPr lang="ru-RU" dirty="0"/>
                    </a:p>
                  </a:txBody>
                  <a:tcPr/>
                </a:tc>
                <a:tc>
                  <a:txBody>
                    <a:bodyPr/>
                    <a:lstStyle/>
                    <a:p>
                      <a:r>
                        <a:rPr lang="ru-RU" dirty="0" smtClean="0"/>
                        <a:t>Пастернак Б.</a:t>
                      </a:r>
                      <a:endParaRPr lang="ru-RU" dirty="0"/>
                    </a:p>
                  </a:txBody>
                  <a:tcPr/>
                </a:tc>
                <a:tc>
                  <a:txBody>
                    <a:bodyPr/>
                    <a:lstStyle/>
                    <a:p>
                      <a:r>
                        <a:rPr lang="ru-RU" dirty="0" smtClean="0"/>
                        <a:t>Стихотворения</a:t>
                      </a:r>
                      <a:endParaRPr lang="ru-RU" dirty="0"/>
                    </a:p>
                  </a:txBody>
                  <a:tcPr/>
                </a:tc>
              </a:tr>
              <a:tr h="291490">
                <a:tc>
                  <a:txBody>
                    <a:bodyPr/>
                    <a:lstStyle/>
                    <a:p>
                      <a:r>
                        <a:rPr lang="ru-RU" dirty="0" smtClean="0"/>
                        <a:t>115</a:t>
                      </a:r>
                      <a:endParaRPr lang="ru-RU" dirty="0"/>
                    </a:p>
                  </a:txBody>
                  <a:tcPr/>
                </a:tc>
                <a:tc>
                  <a:txBody>
                    <a:bodyPr/>
                    <a:lstStyle/>
                    <a:p>
                      <a:r>
                        <a:rPr lang="ru-RU" dirty="0" smtClean="0"/>
                        <a:t>Перро</a:t>
                      </a:r>
                      <a:r>
                        <a:rPr lang="ru-RU" baseline="0" dirty="0" smtClean="0"/>
                        <a:t> Ш.</a:t>
                      </a:r>
                      <a:endParaRPr lang="ru-RU" dirty="0"/>
                    </a:p>
                  </a:txBody>
                  <a:tcPr/>
                </a:tc>
                <a:tc>
                  <a:txBody>
                    <a:bodyPr/>
                    <a:lstStyle/>
                    <a:p>
                      <a:r>
                        <a:rPr lang="ru-RU" dirty="0" smtClean="0"/>
                        <a:t>Сказки</a:t>
                      </a:r>
                      <a:endParaRPr lang="ru-RU" dirty="0"/>
                    </a:p>
                  </a:txBody>
                  <a:tcPr/>
                </a:tc>
              </a:tr>
              <a:tr h="568672">
                <a:tc>
                  <a:txBody>
                    <a:bodyPr/>
                    <a:lstStyle/>
                    <a:p>
                      <a:r>
                        <a:rPr lang="ru-RU" dirty="0" smtClean="0"/>
                        <a:t>116</a:t>
                      </a:r>
                      <a:endParaRPr lang="ru-RU" dirty="0"/>
                    </a:p>
                  </a:txBody>
                  <a:tcPr/>
                </a:tc>
                <a:tc>
                  <a:txBody>
                    <a:bodyPr/>
                    <a:lstStyle/>
                    <a:p>
                      <a:r>
                        <a:rPr lang="ru-RU" dirty="0" smtClean="0"/>
                        <a:t>Погорельский А.</a:t>
                      </a:r>
                      <a:endParaRPr lang="ru-RU" dirty="0"/>
                    </a:p>
                  </a:txBody>
                  <a:tcPr/>
                </a:tc>
                <a:tc>
                  <a:txBody>
                    <a:bodyPr/>
                    <a:lstStyle/>
                    <a:p>
                      <a:r>
                        <a:rPr lang="ru-RU" dirty="0" smtClean="0"/>
                        <a:t>Чёрная курица, или Подземные жители</a:t>
                      </a:r>
                      <a:endParaRPr lang="ru-RU" dirty="0"/>
                    </a:p>
                  </a:txBody>
                  <a:tcPr/>
                </a:tc>
              </a:tr>
              <a:tr h="507169">
                <a:tc>
                  <a:txBody>
                    <a:bodyPr/>
                    <a:lstStyle/>
                    <a:p>
                      <a:r>
                        <a:rPr lang="ru-RU" dirty="0" smtClean="0"/>
                        <a:t>117</a:t>
                      </a:r>
                      <a:endParaRPr lang="ru-RU" dirty="0"/>
                    </a:p>
                  </a:txBody>
                  <a:tcPr/>
                </a:tc>
                <a:tc>
                  <a:txBody>
                    <a:bodyPr/>
                    <a:lstStyle/>
                    <a:p>
                      <a:r>
                        <a:rPr lang="ru-RU" dirty="0" smtClean="0"/>
                        <a:t>Полонский</a:t>
                      </a:r>
                      <a:r>
                        <a:rPr lang="ru-RU" baseline="0" dirty="0" smtClean="0"/>
                        <a:t> Я.</a:t>
                      </a:r>
                      <a:endParaRPr lang="ru-RU" dirty="0"/>
                    </a:p>
                  </a:txBody>
                  <a:tcPr/>
                </a:tc>
                <a:tc>
                  <a:txBody>
                    <a:bodyPr/>
                    <a:lstStyle/>
                    <a:p>
                      <a:r>
                        <a:rPr lang="ru-RU" dirty="0" smtClean="0"/>
                        <a:t>Стихотворения</a:t>
                      </a:r>
                      <a:endParaRPr lang="ru-RU" dirty="0"/>
                    </a:p>
                  </a:txBody>
                  <a:tcPr/>
                </a:tc>
              </a:tr>
              <a:tr h="507169">
                <a:tc>
                  <a:txBody>
                    <a:bodyPr/>
                    <a:lstStyle/>
                    <a:p>
                      <a:r>
                        <a:rPr lang="ru-RU" dirty="0" smtClean="0"/>
                        <a:t>118</a:t>
                      </a:r>
                      <a:endParaRPr lang="ru-RU" dirty="0"/>
                    </a:p>
                  </a:txBody>
                  <a:tcPr/>
                </a:tc>
                <a:tc>
                  <a:txBody>
                    <a:bodyPr/>
                    <a:lstStyle/>
                    <a:p>
                      <a:r>
                        <a:rPr lang="ru-RU" dirty="0" smtClean="0"/>
                        <a:t>Пушкин А.</a:t>
                      </a:r>
                      <a:endParaRPr lang="ru-RU" dirty="0"/>
                    </a:p>
                  </a:txBody>
                  <a:tcPr/>
                </a:tc>
                <a:tc>
                  <a:txBody>
                    <a:bodyPr/>
                    <a:lstStyle/>
                    <a:p>
                      <a:r>
                        <a:rPr lang="ru-RU" dirty="0" smtClean="0"/>
                        <a:t>Евгений Онегин. Дубровский.</a:t>
                      </a:r>
                      <a:r>
                        <a:rPr lang="ru-RU" baseline="0" dirty="0" smtClean="0"/>
                        <a:t> Капитанская дочка. Маленькие трагедии. Повести Белкина. Поэмы. Сказки. Стихотворения.</a:t>
                      </a:r>
                      <a:endParaRPr lang="ru-RU" dirty="0"/>
                    </a:p>
                  </a:txBody>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Содержимое 3"/>
          <p:cNvGraphicFramePr>
            <a:graphicFrameLocks noGrp="1"/>
          </p:cNvGraphicFramePr>
          <p:nvPr>
            <p:ph idx="1"/>
          </p:nvPr>
        </p:nvGraphicFramePr>
        <p:xfrm>
          <a:off x="1428728" y="214290"/>
          <a:ext cx="7499349" cy="5844782"/>
        </p:xfrm>
        <a:graphic>
          <a:graphicData uri="http://schemas.openxmlformats.org/drawingml/2006/table">
            <a:tbl>
              <a:tblPr firstRow="1" bandRow="1">
                <a:tableStyleId>{5C22544A-7EE6-4342-B048-85BDC9FD1C3A}</a:tableStyleId>
              </a:tblPr>
              <a:tblGrid>
                <a:gridCol w="565132"/>
                <a:gridCol w="2643206"/>
                <a:gridCol w="4291011"/>
              </a:tblGrid>
              <a:tr h="454735">
                <a:tc>
                  <a:txBody>
                    <a:bodyPr/>
                    <a:lstStyle/>
                    <a:p>
                      <a:r>
                        <a:rPr lang="ru-RU" dirty="0" smtClean="0"/>
                        <a:t>119</a:t>
                      </a:r>
                      <a:endParaRPr lang="ru-RU" dirty="0"/>
                    </a:p>
                  </a:txBody>
                  <a:tcPr/>
                </a:tc>
                <a:tc>
                  <a:txBody>
                    <a:bodyPr/>
                    <a:lstStyle/>
                    <a:p>
                      <a:r>
                        <a:rPr lang="ru-RU" dirty="0" smtClean="0"/>
                        <a:t>Распутин</a:t>
                      </a:r>
                      <a:r>
                        <a:rPr lang="ru-RU" baseline="0" dirty="0" smtClean="0"/>
                        <a:t> В.</a:t>
                      </a:r>
                      <a:endParaRPr lang="ru-RU" dirty="0"/>
                    </a:p>
                  </a:txBody>
                  <a:tcPr/>
                </a:tc>
                <a:tc>
                  <a:txBody>
                    <a:bodyPr/>
                    <a:lstStyle/>
                    <a:p>
                      <a:r>
                        <a:rPr lang="ru-RU" dirty="0" smtClean="0"/>
                        <a:t>Уроки французского</a:t>
                      </a:r>
                      <a:endParaRPr lang="ru-RU" dirty="0"/>
                    </a:p>
                  </a:txBody>
                  <a:tcPr/>
                </a:tc>
              </a:tr>
              <a:tr h="331084">
                <a:tc>
                  <a:txBody>
                    <a:bodyPr/>
                    <a:lstStyle/>
                    <a:p>
                      <a:r>
                        <a:rPr lang="ru-RU" dirty="0" smtClean="0"/>
                        <a:t>120</a:t>
                      </a:r>
                      <a:endParaRPr lang="ru-RU" dirty="0"/>
                    </a:p>
                  </a:txBody>
                  <a:tcPr/>
                </a:tc>
                <a:tc>
                  <a:txBody>
                    <a:bodyPr/>
                    <a:lstStyle/>
                    <a:p>
                      <a:r>
                        <a:rPr lang="ru-RU" dirty="0" smtClean="0"/>
                        <a:t>Ремизов А.</a:t>
                      </a:r>
                      <a:endParaRPr lang="ru-RU" dirty="0"/>
                    </a:p>
                  </a:txBody>
                  <a:tcPr/>
                </a:tc>
                <a:tc>
                  <a:txBody>
                    <a:bodyPr/>
                    <a:lstStyle/>
                    <a:p>
                      <a:r>
                        <a:rPr lang="ru-RU" dirty="0" smtClean="0"/>
                        <a:t>Посолонь</a:t>
                      </a:r>
                      <a:endParaRPr lang="ru-RU" dirty="0"/>
                    </a:p>
                  </a:txBody>
                  <a:tcPr/>
                </a:tc>
              </a:tr>
              <a:tr h="251076">
                <a:tc>
                  <a:txBody>
                    <a:bodyPr/>
                    <a:lstStyle/>
                    <a:p>
                      <a:r>
                        <a:rPr lang="ru-RU" dirty="0" smtClean="0"/>
                        <a:t>121</a:t>
                      </a:r>
                      <a:endParaRPr lang="ru-RU" dirty="0"/>
                    </a:p>
                  </a:txBody>
                  <a:tcPr/>
                </a:tc>
                <a:tc>
                  <a:txBody>
                    <a:bodyPr/>
                    <a:lstStyle/>
                    <a:p>
                      <a:r>
                        <a:rPr lang="ru-RU" dirty="0" smtClean="0"/>
                        <a:t>Рубцов Н. </a:t>
                      </a:r>
                      <a:endParaRPr lang="ru-RU" dirty="0"/>
                    </a:p>
                  </a:txBody>
                  <a:tcPr/>
                </a:tc>
                <a:tc>
                  <a:txBody>
                    <a:bodyPr/>
                    <a:lstStyle/>
                    <a:p>
                      <a:r>
                        <a:rPr lang="ru-RU" dirty="0" smtClean="0"/>
                        <a:t>Стихотворения</a:t>
                      </a:r>
                      <a:endParaRPr lang="ru-RU" dirty="0"/>
                    </a:p>
                  </a:txBody>
                  <a:tcPr/>
                </a:tc>
              </a:tr>
              <a:tr h="313944">
                <a:tc>
                  <a:txBody>
                    <a:bodyPr/>
                    <a:lstStyle/>
                    <a:p>
                      <a:r>
                        <a:rPr lang="ru-RU" dirty="0" smtClean="0"/>
                        <a:t>122</a:t>
                      </a:r>
                      <a:endParaRPr lang="ru-RU" dirty="0"/>
                    </a:p>
                  </a:txBody>
                  <a:tcPr/>
                </a:tc>
                <a:tc>
                  <a:txBody>
                    <a:bodyPr/>
                    <a:lstStyle/>
                    <a:p>
                      <a:r>
                        <a:rPr lang="ru-RU" dirty="0" smtClean="0"/>
                        <a:t>Салтыков-Щедрин М.</a:t>
                      </a:r>
                      <a:endParaRPr lang="ru-RU" dirty="0"/>
                    </a:p>
                  </a:txBody>
                  <a:tcPr/>
                </a:tc>
                <a:tc>
                  <a:txBody>
                    <a:bodyPr/>
                    <a:lstStyle/>
                    <a:p>
                      <a:r>
                        <a:rPr lang="ru-RU" dirty="0" smtClean="0"/>
                        <a:t>Сказки</a:t>
                      </a:r>
                      <a:endParaRPr lang="ru-RU" dirty="0"/>
                    </a:p>
                  </a:txBody>
                  <a:tcPr/>
                </a:tc>
              </a:tr>
              <a:tr h="305374">
                <a:tc>
                  <a:txBody>
                    <a:bodyPr/>
                    <a:lstStyle/>
                    <a:p>
                      <a:r>
                        <a:rPr lang="ru-RU" dirty="0" smtClean="0"/>
                        <a:t>123</a:t>
                      </a:r>
                      <a:endParaRPr lang="ru-RU" dirty="0"/>
                    </a:p>
                  </a:txBody>
                  <a:tcPr/>
                </a:tc>
                <a:tc>
                  <a:txBody>
                    <a:bodyPr/>
                    <a:lstStyle/>
                    <a:p>
                      <a:r>
                        <a:rPr lang="ru-RU" dirty="0" smtClean="0"/>
                        <a:t>Самойлов Д.</a:t>
                      </a:r>
                      <a:endParaRPr lang="ru-RU" dirty="0"/>
                    </a:p>
                  </a:txBody>
                  <a:tcPr/>
                </a:tc>
                <a:tc>
                  <a:txBody>
                    <a:bodyPr/>
                    <a:lstStyle/>
                    <a:p>
                      <a:r>
                        <a:rPr lang="ru-RU" dirty="0" smtClean="0"/>
                        <a:t>Стихотворения</a:t>
                      </a:r>
                      <a:endParaRPr lang="ru-RU" dirty="0"/>
                    </a:p>
                  </a:txBody>
                  <a:tcPr/>
                </a:tc>
              </a:tr>
              <a:tr h="368242">
                <a:tc>
                  <a:txBody>
                    <a:bodyPr/>
                    <a:lstStyle/>
                    <a:p>
                      <a:r>
                        <a:rPr lang="ru-RU" dirty="0" smtClean="0"/>
                        <a:t>124</a:t>
                      </a:r>
                      <a:endParaRPr lang="ru-RU" dirty="0"/>
                    </a:p>
                  </a:txBody>
                  <a:tcPr/>
                </a:tc>
                <a:tc>
                  <a:txBody>
                    <a:bodyPr/>
                    <a:lstStyle/>
                    <a:p>
                      <a:r>
                        <a:rPr lang="ru-RU" dirty="0" smtClean="0"/>
                        <a:t>Свифт Дж.</a:t>
                      </a:r>
                      <a:endParaRPr lang="ru-RU" dirty="0"/>
                    </a:p>
                  </a:txBody>
                  <a:tcPr/>
                </a:tc>
                <a:tc>
                  <a:txBody>
                    <a:bodyPr/>
                    <a:lstStyle/>
                    <a:p>
                      <a:r>
                        <a:rPr lang="ru-RU" dirty="0" smtClean="0"/>
                        <a:t>Путешествия Гулливера</a:t>
                      </a:r>
                      <a:endParaRPr lang="ru-RU" dirty="0"/>
                    </a:p>
                  </a:txBody>
                  <a:tcPr/>
                </a:tc>
              </a:tr>
              <a:tr h="285752">
                <a:tc>
                  <a:txBody>
                    <a:bodyPr/>
                    <a:lstStyle/>
                    <a:p>
                      <a:r>
                        <a:rPr lang="ru-RU" dirty="0" smtClean="0"/>
                        <a:t>125</a:t>
                      </a:r>
                      <a:endParaRPr lang="ru-RU" dirty="0"/>
                    </a:p>
                  </a:txBody>
                  <a:tcPr/>
                </a:tc>
                <a:tc>
                  <a:txBody>
                    <a:bodyPr/>
                    <a:lstStyle/>
                    <a:p>
                      <a:r>
                        <a:rPr lang="ru-RU" dirty="0" smtClean="0"/>
                        <a:t>Скотт В.</a:t>
                      </a:r>
                      <a:endParaRPr lang="ru-RU" dirty="0"/>
                    </a:p>
                  </a:txBody>
                  <a:tcPr/>
                </a:tc>
                <a:tc>
                  <a:txBody>
                    <a:bodyPr/>
                    <a:lstStyle/>
                    <a:p>
                      <a:r>
                        <a:rPr lang="ru-RU" dirty="0" smtClean="0"/>
                        <a:t>Айвенго</a:t>
                      </a:r>
                      <a:endParaRPr lang="ru-RU" dirty="0"/>
                    </a:p>
                  </a:txBody>
                  <a:tcPr/>
                </a:tc>
              </a:tr>
              <a:tr h="277182">
                <a:tc>
                  <a:txBody>
                    <a:bodyPr/>
                    <a:lstStyle/>
                    <a:p>
                      <a:r>
                        <a:rPr lang="ru-RU" dirty="0" smtClean="0"/>
                        <a:t>126</a:t>
                      </a:r>
                      <a:endParaRPr lang="ru-RU" dirty="0"/>
                    </a:p>
                  </a:txBody>
                  <a:tcPr/>
                </a:tc>
                <a:tc>
                  <a:txBody>
                    <a:bodyPr/>
                    <a:lstStyle/>
                    <a:p>
                      <a:r>
                        <a:rPr lang="ru-RU" dirty="0" smtClean="0"/>
                        <a:t>Твардовский А.</a:t>
                      </a:r>
                      <a:endParaRPr lang="ru-RU" dirty="0"/>
                    </a:p>
                  </a:txBody>
                  <a:tcPr/>
                </a:tc>
                <a:tc>
                  <a:txBody>
                    <a:bodyPr/>
                    <a:lstStyle/>
                    <a:p>
                      <a:r>
                        <a:rPr lang="ru-RU" dirty="0" smtClean="0"/>
                        <a:t>Василий </a:t>
                      </a:r>
                      <a:r>
                        <a:rPr lang="ru-RU" dirty="0" err="1" smtClean="0"/>
                        <a:t>Тёркин.Стихотворения</a:t>
                      </a:r>
                      <a:endParaRPr lang="ru-RU" dirty="0"/>
                    </a:p>
                  </a:txBody>
                  <a:tcPr/>
                </a:tc>
              </a:tr>
              <a:tr h="340050">
                <a:tc>
                  <a:txBody>
                    <a:bodyPr/>
                    <a:lstStyle/>
                    <a:p>
                      <a:r>
                        <a:rPr lang="ru-RU" dirty="0" smtClean="0"/>
                        <a:t>127</a:t>
                      </a:r>
                      <a:endParaRPr lang="ru-RU" dirty="0"/>
                    </a:p>
                  </a:txBody>
                  <a:tcPr/>
                </a:tc>
                <a:tc>
                  <a:txBody>
                    <a:bodyPr/>
                    <a:lstStyle/>
                    <a:p>
                      <a:r>
                        <a:rPr lang="ru-RU" dirty="0" smtClean="0"/>
                        <a:t>Толстой Л.</a:t>
                      </a:r>
                      <a:endParaRPr lang="ru-RU" dirty="0"/>
                    </a:p>
                  </a:txBody>
                  <a:tcPr/>
                </a:tc>
                <a:tc>
                  <a:txBody>
                    <a:bodyPr/>
                    <a:lstStyle/>
                    <a:p>
                      <a:r>
                        <a:rPr lang="ru-RU" dirty="0" smtClean="0"/>
                        <a:t>Детство. Отрочество. Хаджи -Мурат</a:t>
                      </a:r>
                      <a:endParaRPr lang="ru-RU" dirty="0"/>
                    </a:p>
                  </a:txBody>
                  <a:tcPr/>
                </a:tc>
              </a:tr>
              <a:tr h="331480">
                <a:tc>
                  <a:txBody>
                    <a:bodyPr/>
                    <a:lstStyle/>
                    <a:p>
                      <a:r>
                        <a:rPr lang="ru-RU" dirty="0" smtClean="0"/>
                        <a:t>128</a:t>
                      </a:r>
                      <a:endParaRPr lang="ru-RU" dirty="0"/>
                    </a:p>
                  </a:txBody>
                  <a:tcPr/>
                </a:tc>
                <a:tc>
                  <a:txBody>
                    <a:bodyPr/>
                    <a:lstStyle/>
                    <a:p>
                      <a:r>
                        <a:rPr lang="ru-RU" dirty="0" smtClean="0"/>
                        <a:t>Тургенев И.</a:t>
                      </a:r>
                      <a:endParaRPr lang="ru-RU" dirty="0"/>
                    </a:p>
                  </a:txBody>
                  <a:tcPr/>
                </a:tc>
                <a:tc>
                  <a:txBody>
                    <a:bodyPr/>
                    <a:lstStyle/>
                    <a:p>
                      <a:r>
                        <a:rPr lang="ru-RU" dirty="0" smtClean="0"/>
                        <a:t>Повести</a:t>
                      </a:r>
                      <a:endParaRPr lang="ru-RU" dirty="0"/>
                    </a:p>
                  </a:txBody>
                  <a:tcPr/>
                </a:tc>
              </a:tr>
              <a:tr h="322910">
                <a:tc>
                  <a:txBody>
                    <a:bodyPr/>
                    <a:lstStyle/>
                    <a:p>
                      <a:r>
                        <a:rPr lang="ru-RU" dirty="0" smtClean="0"/>
                        <a:t>129</a:t>
                      </a:r>
                      <a:endParaRPr lang="ru-RU" dirty="0"/>
                    </a:p>
                  </a:txBody>
                  <a:tcPr/>
                </a:tc>
                <a:tc>
                  <a:txBody>
                    <a:bodyPr/>
                    <a:lstStyle/>
                    <a:p>
                      <a:r>
                        <a:rPr lang="ru-RU" dirty="0" smtClean="0"/>
                        <a:t>Тютчев Ф.</a:t>
                      </a:r>
                      <a:endParaRPr lang="ru-RU" dirty="0"/>
                    </a:p>
                  </a:txBody>
                  <a:tcPr/>
                </a:tc>
                <a:tc>
                  <a:txBody>
                    <a:bodyPr/>
                    <a:lstStyle/>
                    <a:p>
                      <a:r>
                        <a:rPr lang="ru-RU" dirty="0" smtClean="0"/>
                        <a:t>Стихотворения</a:t>
                      </a:r>
                      <a:endParaRPr lang="ru-RU" dirty="0"/>
                    </a:p>
                  </a:txBody>
                  <a:tcPr/>
                </a:tc>
              </a:tr>
              <a:tr h="314340">
                <a:tc>
                  <a:txBody>
                    <a:bodyPr/>
                    <a:lstStyle/>
                    <a:p>
                      <a:r>
                        <a:rPr lang="ru-RU" dirty="0" smtClean="0"/>
                        <a:t>130</a:t>
                      </a:r>
                      <a:endParaRPr lang="ru-RU" dirty="0"/>
                    </a:p>
                  </a:txBody>
                  <a:tcPr/>
                </a:tc>
                <a:tc>
                  <a:txBody>
                    <a:bodyPr/>
                    <a:lstStyle/>
                    <a:p>
                      <a:r>
                        <a:rPr lang="ru-RU" dirty="0" smtClean="0"/>
                        <a:t>Фет А.</a:t>
                      </a:r>
                      <a:endParaRPr lang="ru-RU" dirty="0"/>
                    </a:p>
                  </a:txBody>
                  <a:tcPr/>
                </a:tc>
                <a:tc>
                  <a:txBody>
                    <a:bodyPr/>
                    <a:lstStyle/>
                    <a:p>
                      <a:r>
                        <a:rPr lang="ru-RU" dirty="0" smtClean="0"/>
                        <a:t>Стихотворения</a:t>
                      </a:r>
                      <a:endParaRPr lang="ru-RU" dirty="0"/>
                    </a:p>
                  </a:txBody>
                  <a:tcPr/>
                </a:tc>
              </a:tr>
              <a:tr h="454735">
                <a:tc>
                  <a:txBody>
                    <a:bodyPr/>
                    <a:lstStyle/>
                    <a:p>
                      <a:r>
                        <a:rPr lang="ru-RU" dirty="0" smtClean="0"/>
                        <a:t>131</a:t>
                      </a:r>
                      <a:endParaRPr lang="ru-RU" dirty="0"/>
                    </a:p>
                  </a:txBody>
                  <a:tcPr/>
                </a:tc>
                <a:tc>
                  <a:txBody>
                    <a:bodyPr/>
                    <a:lstStyle/>
                    <a:p>
                      <a:r>
                        <a:rPr lang="ru-RU" dirty="0" err="1" smtClean="0"/>
                        <a:t>Фонфизин</a:t>
                      </a:r>
                      <a:r>
                        <a:rPr lang="ru-RU" dirty="0" smtClean="0"/>
                        <a:t> Д.</a:t>
                      </a:r>
                      <a:endParaRPr lang="ru-RU" dirty="0"/>
                    </a:p>
                  </a:txBody>
                  <a:tcPr/>
                </a:tc>
                <a:tc>
                  <a:txBody>
                    <a:bodyPr/>
                    <a:lstStyle/>
                    <a:p>
                      <a:r>
                        <a:rPr lang="ru-RU" dirty="0" smtClean="0"/>
                        <a:t>Недоросль</a:t>
                      </a:r>
                      <a:endParaRPr lang="ru-RU" dirty="0"/>
                    </a:p>
                  </a:txBody>
                  <a:tcPr/>
                </a:tc>
              </a:tr>
              <a:tr h="454735">
                <a:tc>
                  <a:txBody>
                    <a:bodyPr/>
                    <a:lstStyle/>
                    <a:p>
                      <a:r>
                        <a:rPr lang="ru-RU" dirty="0" smtClean="0"/>
                        <a:t>132</a:t>
                      </a:r>
                      <a:endParaRPr lang="ru-RU" dirty="0"/>
                    </a:p>
                  </a:txBody>
                  <a:tcPr/>
                </a:tc>
                <a:tc>
                  <a:txBody>
                    <a:bodyPr/>
                    <a:lstStyle/>
                    <a:p>
                      <a:r>
                        <a:rPr lang="ru-RU" dirty="0" smtClean="0"/>
                        <a:t>Шекспир У.</a:t>
                      </a:r>
                      <a:endParaRPr lang="ru-RU" dirty="0"/>
                    </a:p>
                  </a:txBody>
                  <a:tcPr/>
                </a:tc>
                <a:tc>
                  <a:txBody>
                    <a:bodyPr/>
                    <a:lstStyle/>
                    <a:p>
                      <a:r>
                        <a:rPr lang="ru-RU" dirty="0" smtClean="0"/>
                        <a:t>Ромео и Джульетта. Сонеты.</a:t>
                      </a:r>
                      <a:endParaRPr lang="ru-RU" dirty="0"/>
                    </a:p>
                  </a:txBody>
                  <a:tcPr/>
                </a:tc>
              </a:tr>
              <a:tr h="454735">
                <a:tc>
                  <a:txBody>
                    <a:bodyPr/>
                    <a:lstStyle/>
                    <a:p>
                      <a:r>
                        <a:rPr lang="ru-RU" dirty="0" smtClean="0"/>
                        <a:t>133</a:t>
                      </a:r>
                      <a:endParaRPr lang="ru-RU" dirty="0"/>
                    </a:p>
                  </a:txBody>
                  <a:tcPr/>
                </a:tc>
                <a:tc>
                  <a:txBody>
                    <a:bodyPr/>
                    <a:lstStyle/>
                    <a:p>
                      <a:r>
                        <a:rPr lang="ru-RU" dirty="0" smtClean="0"/>
                        <a:t>Сервантес</a:t>
                      </a:r>
                      <a:r>
                        <a:rPr lang="ru-RU" baseline="0" dirty="0" smtClean="0"/>
                        <a:t> М.</a:t>
                      </a:r>
                      <a:endParaRPr lang="ru-RU" dirty="0"/>
                    </a:p>
                  </a:txBody>
                  <a:tcPr/>
                </a:tc>
                <a:tc>
                  <a:txBody>
                    <a:bodyPr/>
                    <a:lstStyle/>
                    <a:p>
                      <a:r>
                        <a:rPr lang="ru-RU" dirty="0" smtClean="0"/>
                        <a:t>Дон Кихот</a:t>
                      </a:r>
                      <a:endParaRPr lang="ru-RU" dirty="0"/>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200" dirty="0" smtClean="0"/>
              <a:t>Общие положения</a:t>
            </a:r>
            <a:endParaRPr lang="ru-RU" sz="3200" dirty="0"/>
          </a:p>
        </p:txBody>
      </p:sp>
      <p:sp>
        <p:nvSpPr>
          <p:cNvPr id="3" name="Содержимое 2"/>
          <p:cNvSpPr>
            <a:spLocks noGrp="1"/>
          </p:cNvSpPr>
          <p:nvPr>
            <p:ph idx="1"/>
          </p:nvPr>
        </p:nvSpPr>
        <p:spPr/>
        <p:txBody>
          <a:bodyPr>
            <a:normAutofit lnSpcReduction="10000"/>
          </a:bodyPr>
          <a:lstStyle/>
          <a:p>
            <a:r>
              <a:rPr lang="ru-RU" sz="1800" dirty="0" smtClean="0"/>
              <a:t>Настоящая концепция представляет собой систему взглядов на основные проблемы, базовые принципы, цели, задачи и основные направления развития системы преподавания русского языка и литературы.</a:t>
            </a:r>
          </a:p>
          <a:p>
            <a:r>
              <a:rPr lang="ru-RU" sz="1800" dirty="0" smtClean="0"/>
              <a:t>Значение учебных предметов «Русский язык» и «Литература» в современной системе образования</a:t>
            </a:r>
          </a:p>
          <a:p>
            <a:pPr>
              <a:buNone/>
            </a:pPr>
            <a:r>
              <a:rPr lang="ru-RU" sz="1800" dirty="0" smtClean="0"/>
              <a:t>       </a:t>
            </a:r>
            <a:r>
              <a:rPr lang="ru-RU" sz="1600" dirty="0" smtClean="0"/>
              <a:t>-    Русский язык как государственный язык РФ является стержнем, вокруг которого формируется российская идентичность, гражданское, культурное, образовательное пространство страны.</a:t>
            </a:r>
          </a:p>
          <a:p>
            <a:pPr>
              <a:buFontTx/>
              <a:buChar char="-"/>
            </a:pPr>
            <a:r>
              <a:rPr lang="ru-RU" sz="1600" dirty="0" smtClean="0"/>
              <a:t>-  Русский  язык является языком межнационального общения, языком культуры, образования и науки.</a:t>
            </a:r>
          </a:p>
          <a:p>
            <a:pPr>
              <a:buFontTx/>
              <a:buChar char="-"/>
            </a:pPr>
            <a:r>
              <a:rPr lang="ru-RU" sz="1600" dirty="0" smtClean="0"/>
              <a:t>-  Изучение русского языка и литературы играет ведущую роль в процессе воспитания личности, развития её нравственных качеств и творческих способностей, в сохранении и развитии национальных традиций и исторической преемственности поколений.</a:t>
            </a:r>
          </a:p>
          <a:p>
            <a:pPr>
              <a:buFontTx/>
              <a:buChar char="-"/>
            </a:pPr>
            <a:r>
              <a:rPr lang="ru-RU" sz="1600" dirty="0" smtClean="0"/>
              <a:t>- Литература – культурный символ России, высшая форма существования российской духовности и языка.</a:t>
            </a:r>
            <a:endParaRPr lang="ru-RU" sz="1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Содержимое 3"/>
          <p:cNvGraphicFramePr>
            <a:graphicFrameLocks noGrp="1"/>
          </p:cNvGraphicFramePr>
          <p:nvPr>
            <p:ph idx="1"/>
          </p:nvPr>
        </p:nvGraphicFramePr>
        <p:xfrm>
          <a:off x="1435100" y="357168"/>
          <a:ext cx="7499349" cy="4564521"/>
        </p:xfrm>
        <a:graphic>
          <a:graphicData uri="http://schemas.openxmlformats.org/drawingml/2006/table">
            <a:tbl>
              <a:tblPr firstRow="1" bandRow="1">
                <a:tableStyleId>{5C22544A-7EE6-4342-B048-85BDC9FD1C3A}</a:tableStyleId>
              </a:tblPr>
              <a:tblGrid>
                <a:gridCol w="565132"/>
                <a:gridCol w="2571768"/>
                <a:gridCol w="4362449"/>
              </a:tblGrid>
              <a:tr h="507169">
                <a:tc>
                  <a:txBody>
                    <a:bodyPr/>
                    <a:lstStyle/>
                    <a:p>
                      <a:r>
                        <a:rPr lang="ru-RU" dirty="0" smtClean="0"/>
                        <a:t>134</a:t>
                      </a:r>
                      <a:endParaRPr lang="ru-RU" dirty="0"/>
                    </a:p>
                  </a:txBody>
                  <a:tcPr/>
                </a:tc>
                <a:tc>
                  <a:txBody>
                    <a:bodyPr/>
                    <a:lstStyle/>
                    <a:p>
                      <a:r>
                        <a:rPr lang="ru-RU" dirty="0" smtClean="0"/>
                        <a:t>Шиллер Ф. </a:t>
                      </a:r>
                      <a:endParaRPr lang="ru-RU" dirty="0"/>
                    </a:p>
                  </a:txBody>
                  <a:tcPr/>
                </a:tc>
                <a:tc>
                  <a:txBody>
                    <a:bodyPr/>
                    <a:lstStyle/>
                    <a:p>
                      <a:r>
                        <a:rPr lang="ru-RU" dirty="0" smtClean="0"/>
                        <a:t>Баллады</a:t>
                      </a:r>
                      <a:endParaRPr lang="ru-RU" dirty="0"/>
                    </a:p>
                  </a:txBody>
                  <a:tcPr/>
                </a:tc>
              </a:tr>
              <a:tr h="507169">
                <a:tc>
                  <a:txBody>
                    <a:bodyPr/>
                    <a:lstStyle/>
                    <a:p>
                      <a:r>
                        <a:rPr lang="ru-RU" dirty="0" smtClean="0"/>
                        <a:t>135</a:t>
                      </a:r>
                      <a:endParaRPr lang="ru-RU" dirty="0"/>
                    </a:p>
                  </a:txBody>
                  <a:tcPr/>
                </a:tc>
                <a:tc>
                  <a:txBody>
                    <a:bodyPr/>
                    <a:lstStyle/>
                    <a:p>
                      <a:r>
                        <a:rPr lang="ru-RU" dirty="0" smtClean="0"/>
                        <a:t>Шмелев И.</a:t>
                      </a:r>
                      <a:endParaRPr lang="ru-RU" dirty="0"/>
                    </a:p>
                  </a:txBody>
                  <a:tcPr/>
                </a:tc>
                <a:tc>
                  <a:txBody>
                    <a:bodyPr/>
                    <a:lstStyle/>
                    <a:p>
                      <a:r>
                        <a:rPr lang="ru-RU" dirty="0" smtClean="0"/>
                        <a:t>Рассказы</a:t>
                      </a:r>
                      <a:endParaRPr lang="ru-RU" dirty="0"/>
                    </a:p>
                  </a:txBody>
                  <a:tcPr/>
                </a:tc>
              </a:tr>
              <a:tr h="507169">
                <a:tc>
                  <a:txBody>
                    <a:bodyPr/>
                    <a:lstStyle/>
                    <a:p>
                      <a:r>
                        <a:rPr lang="ru-RU" dirty="0" smtClean="0"/>
                        <a:t>136</a:t>
                      </a:r>
                      <a:endParaRPr lang="ru-RU" dirty="0"/>
                    </a:p>
                  </a:txBody>
                  <a:tcPr/>
                </a:tc>
                <a:tc>
                  <a:txBody>
                    <a:bodyPr/>
                    <a:lstStyle/>
                    <a:p>
                      <a:r>
                        <a:rPr lang="ru-RU" dirty="0" smtClean="0"/>
                        <a:t>Шолохов М.</a:t>
                      </a:r>
                      <a:endParaRPr lang="ru-RU" dirty="0"/>
                    </a:p>
                  </a:txBody>
                  <a:tcPr/>
                </a:tc>
                <a:tc>
                  <a:txBody>
                    <a:bodyPr/>
                    <a:lstStyle/>
                    <a:p>
                      <a:r>
                        <a:rPr lang="ru-RU" dirty="0" smtClean="0"/>
                        <a:t>Судьба человека</a:t>
                      </a:r>
                      <a:endParaRPr lang="ru-RU" dirty="0"/>
                    </a:p>
                  </a:txBody>
                  <a:tcPr/>
                </a:tc>
              </a:tr>
              <a:tr h="507169">
                <a:tc>
                  <a:txBody>
                    <a:bodyPr/>
                    <a:lstStyle/>
                    <a:p>
                      <a:r>
                        <a:rPr lang="ru-RU" dirty="0" smtClean="0"/>
                        <a:t>137</a:t>
                      </a:r>
                      <a:endParaRPr lang="ru-RU" dirty="0"/>
                    </a:p>
                  </a:txBody>
                  <a:tcPr/>
                </a:tc>
                <a:tc>
                  <a:txBody>
                    <a:bodyPr/>
                    <a:lstStyle/>
                    <a:p>
                      <a:endParaRPr lang="ru-RU" dirty="0"/>
                    </a:p>
                  </a:txBody>
                  <a:tcPr/>
                </a:tc>
                <a:tc>
                  <a:txBody>
                    <a:bodyPr/>
                    <a:lstStyle/>
                    <a:p>
                      <a:r>
                        <a:rPr lang="ru-RU" dirty="0" smtClean="0"/>
                        <a:t>Калевала</a:t>
                      </a:r>
                      <a:endParaRPr lang="ru-RU" dirty="0"/>
                    </a:p>
                  </a:txBody>
                  <a:tcPr/>
                </a:tc>
              </a:tr>
              <a:tr h="507169">
                <a:tc>
                  <a:txBody>
                    <a:bodyPr/>
                    <a:lstStyle/>
                    <a:p>
                      <a:r>
                        <a:rPr lang="ru-RU" dirty="0" smtClean="0"/>
                        <a:t>138</a:t>
                      </a:r>
                      <a:endParaRPr lang="ru-RU" dirty="0"/>
                    </a:p>
                  </a:txBody>
                  <a:tcPr/>
                </a:tc>
                <a:tc>
                  <a:txBody>
                    <a:bodyPr/>
                    <a:lstStyle/>
                    <a:p>
                      <a:endParaRPr lang="ru-RU"/>
                    </a:p>
                  </a:txBody>
                  <a:tcPr/>
                </a:tc>
                <a:tc>
                  <a:txBody>
                    <a:bodyPr/>
                    <a:lstStyle/>
                    <a:p>
                      <a:r>
                        <a:rPr lang="ru-RU" dirty="0" smtClean="0"/>
                        <a:t>Житие Сергея Радонежского</a:t>
                      </a:r>
                      <a:endParaRPr lang="ru-RU" dirty="0"/>
                    </a:p>
                  </a:txBody>
                  <a:tcPr/>
                </a:tc>
              </a:tr>
              <a:tr h="507169">
                <a:tc>
                  <a:txBody>
                    <a:bodyPr/>
                    <a:lstStyle/>
                    <a:p>
                      <a:r>
                        <a:rPr lang="ru-RU" dirty="0" smtClean="0"/>
                        <a:t>139</a:t>
                      </a:r>
                      <a:endParaRPr lang="ru-RU" dirty="0"/>
                    </a:p>
                  </a:txBody>
                  <a:tcPr/>
                </a:tc>
                <a:tc>
                  <a:txBody>
                    <a:bodyPr/>
                    <a:lstStyle/>
                    <a:p>
                      <a:endParaRPr lang="ru-RU"/>
                    </a:p>
                  </a:txBody>
                  <a:tcPr/>
                </a:tc>
                <a:tc>
                  <a:txBody>
                    <a:bodyPr/>
                    <a:lstStyle/>
                    <a:p>
                      <a:r>
                        <a:rPr lang="ru-RU" dirty="0" smtClean="0"/>
                        <a:t>Повесть временных лет</a:t>
                      </a:r>
                      <a:endParaRPr lang="ru-RU" dirty="0"/>
                    </a:p>
                  </a:txBody>
                  <a:tcPr/>
                </a:tc>
              </a:tr>
              <a:tr h="507169">
                <a:tc>
                  <a:txBody>
                    <a:bodyPr/>
                    <a:lstStyle/>
                    <a:p>
                      <a:r>
                        <a:rPr lang="ru-RU" dirty="0" smtClean="0"/>
                        <a:t>140</a:t>
                      </a:r>
                      <a:endParaRPr lang="ru-RU" dirty="0"/>
                    </a:p>
                  </a:txBody>
                  <a:tcPr/>
                </a:tc>
                <a:tc>
                  <a:txBody>
                    <a:bodyPr/>
                    <a:lstStyle/>
                    <a:p>
                      <a:endParaRPr lang="ru-RU"/>
                    </a:p>
                  </a:txBody>
                  <a:tcPr/>
                </a:tc>
                <a:tc>
                  <a:txBody>
                    <a:bodyPr/>
                    <a:lstStyle/>
                    <a:p>
                      <a:r>
                        <a:rPr lang="ru-RU" dirty="0" smtClean="0"/>
                        <a:t>Повесть</a:t>
                      </a:r>
                      <a:r>
                        <a:rPr lang="ru-RU" baseline="0" dirty="0" smtClean="0"/>
                        <a:t> о Петре и </a:t>
                      </a:r>
                      <a:r>
                        <a:rPr lang="ru-RU" baseline="0" dirty="0" err="1" smtClean="0"/>
                        <a:t>Февронии</a:t>
                      </a:r>
                      <a:r>
                        <a:rPr lang="ru-RU" baseline="0" dirty="0" smtClean="0"/>
                        <a:t> Муромских</a:t>
                      </a:r>
                      <a:endParaRPr lang="ru-RU" dirty="0"/>
                    </a:p>
                  </a:txBody>
                  <a:tcPr/>
                </a:tc>
              </a:tr>
              <a:tr h="507169">
                <a:tc>
                  <a:txBody>
                    <a:bodyPr/>
                    <a:lstStyle/>
                    <a:p>
                      <a:r>
                        <a:rPr lang="ru-RU" dirty="0" smtClean="0"/>
                        <a:t>141</a:t>
                      </a:r>
                      <a:endParaRPr lang="ru-RU" dirty="0"/>
                    </a:p>
                  </a:txBody>
                  <a:tcPr/>
                </a:tc>
                <a:tc>
                  <a:txBody>
                    <a:bodyPr/>
                    <a:lstStyle/>
                    <a:p>
                      <a:endParaRPr lang="ru-RU"/>
                    </a:p>
                  </a:txBody>
                  <a:tcPr/>
                </a:tc>
                <a:tc>
                  <a:txBody>
                    <a:bodyPr/>
                    <a:lstStyle/>
                    <a:p>
                      <a:r>
                        <a:rPr lang="ru-RU" dirty="0" smtClean="0"/>
                        <a:t>Слово о полку Игореве</a:t>
                      </a:r>
                      <a:endParaRPr lang="ru-RU" dirty="0"/>
                    </a:p>
                  </a:txBody>
                  <a:tcPr/>
                </a:tc>
              </a:tr>
              <a:tr h="507169">
                <a:tc>
                  <a:txBody>
                    <a:bodyPr/>
                    <a:lstStyle/>
                    <a:p>
                      <a:r>
                        <a:rPr lang="ru-RU" dirty="0" smtClean="0"/>
                        <a:t>142</a:t>
                      </a:r>
                      <a:endParaRPr lang="ru-RU" dirty="0"/>
                    </a:p>
                  </a:txBody>
                  <a:tcPr/>
                </a:tc>
                <a:tc>
                  <a:txBody>
                    <a:bodyPr/>
                    <a:lstStyle/>
                    <a:p>
                      <a:endParaRPr lang="ru-RU"/>
                    </a:p>
                  </a:txBody>
                  <a:tcPr/>
                </a:tc>
                <a:tc>
                  <a:txBody>
                    <a:bodyPr/>
                    <a:lstStyle/>
                    <a:p>
                      <a:r>
                        <a:rPr lang="ru-RU" dirty="0" smtClean="0"/>
                        <a:t>Пьеса.</a:t>
                      </a:r>
                      <a:r>
                        <a:rPr lang="ru-RU" baseline="0" dirty="0" smtClean="0"/>
                        <a:t> </a:t>
                      </a:r>
                      <a:r>
                        <a:rPr lang="ru-RU" baseline="0" smtClean="0"/>
                        <a:t>Озорник Петрушка.</a:t>
                      </a:r>
                      <a:endParaRPr lang="ru-RU" dirty="0"/>
                    </a:p>
                  </a:txBody>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400" dirty="0" smtClean="0"/>
              <a:t>Почему учителя настаивают на том,</a:t>
            </a:r>
            <a:br>
              <a:rPr lang="ru-RU" sz="2400" dirty="0" smtClean="0"/>
            </a:br>
            <a:r>
              <a:rPr lang="ru-RU" sz="2400" dirty="0" smtClean="0"/>
              <a:t> чтобы  обучающиеся читали тексты?</a:t>
            </a:r>
            <a:endParaRPr lang="ru-RU" sz="2400" dirty="0"/>
          </a:p>
        </p:txBody>
      </p:sp>
      <p:sp>
        <p:nvSpPr>
          <p:cNvPr id="3" name="Содержимое 2"/>
          <p:cNvSpPr>
            <a:spLocks noGrp="1"/>
          </p:cNvSpPr>
          <p:nvPr>
            <p:ph sz="quarter" idx="1"/>
          </p:nvPr>
        </p:nvSpPr>
        <p:spPr/>
        <p:txBody>
          <a:bodyPr>
            <a:normAutofit/>
          </a:bodyPr>
          <a:lstStyle/>
          <a:p>
            <a:r>
              <a:rPr lang="ru-RU" b="1" i="1" dirty="0" smtClean="0"/>
              <a:t>«Текстовая зависимость</a:t>
            </a:r>
            <a:r>
              <a:rPr lang="ru-RU" sz="1700" b="1" i="1" dirty="0" smtClean="0"/>
              <a:t>»(</a:t>
            </a:r>
            <a:r>
              <a:rPr lang="ru-RU" sz="1700" dirty="0" smtClean="0"/>
              <a:t>Ответ на поставленный вопрос тривиален: сегодня учитель (во всех формах обучения, кроме лекций) прямо </a:t>
            </a:r>
            <a:r>
              <a:rPr lang="ru-RU" sz="1700" i="1" dirty="0" smtClean="0"/>
              <a:t>зависим от того, прочитал </a:t>
            </a:r>
            <a:r>
              <a:rPr lang="ru-RU" sz="1700" dirty="0" smtClean="0"/>
              <a:t>или не прочитал литературу ученик к занятию. Если не прочитал, то на семинарах, практических занятиях делать по большому счету нечего. Выход из сложившегося положения известен из практики: семинар вынужденным образом превращается в мини-лекцию, т.е. тексты приходится пересказывать самому преподавателю.</a:t>
            </a:r>
          </a:p>
          <a:p>
            <a:r>
              <a:rPr lang="ru-RU" sz="2400" b="1" i="1" dirty="0" smtClean="0"/>
              <a:t>«Методическая необеспеченность» </a:t>
            </a:r>
            <a:r>
              <a:rPr lang="ru-RU" sz="1800" i="1" dirty="0" smtClean="0"/>
              <a:t>(</a:t>
            </a:r>
            <a:r>
              <a:rPr lang="ru-RU" sz="1800" dirty="0" smtClean="0"/>
              <a:t>сами способы чтения в целевом и методическом плане очень однообразны. На текст возлагается статус странной самодостаточности. На нем все замыкается, и он же ≪выпадает≫ из классной работы. Одна из сложностей работы с текстом как раз и связана с тем, что преподавателям не хватает средств для ее организации.</a:t>
            </a:r>
          </a:p>
          <a:p>
            <a:endParaRPr lang="ru-RU" sz="17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4338"/>
            <a:ext cx="8229600" cy="1857388"/>
          </a:xfrm>
        </p:spPr>
        <p:txBody>
          <a:bodyPr>
            <a:normAutofit fontScale="90000"/>
          </a:bodyPr>
          <a:lstStyle/>
          <a:p>
            <a:pPr algn="ctr"/>
            <a:r>
              <a:rPr lang="ru-RU" dirty="0" smtClean="0"/>
              <a:t/>
            </a:r>
            <a:br>
              <a:rPr lang="ru-RU" dirty="0" smtClean="0"/>
            </a:br>
            <a:r>
              <a:rPr lang="ru-RU" dirty="0" smtClean="0"/>
              <a:t/>
            </a:r>
            <a:br>
              <a:rPr lang="ru-RU" dirty="0" smtClean="0"/>
            </a:br>
            <a:r>
              <a:rPr lang="ru-RU" dirty="0" smtClean="0"/>
              <a:t>Что «делает»обучающийся,</a:t>
            </a:r>
            <a:br>
              <a:rPr lang="ru-RU" dirty="0" smtClean="0"/>
            </a:br>
            <a:r>
              <a:rPr lang="ru-RU" dirty="0" smtClean="0"/>
              <a:t> когда читает текст?</a:t>
            </a:r>
            <a:br>
              <a:rPr lang="ru-RU" dirty="0" smtClean="0"/>
            </a:br>
            <a:endParaRPr lang="ru-RU" dirty="0"/>
          </a:p>
        </p:txBody>
      </p:sp>
      <p:sp>
        <p:nvSpPr>
          <p:cNvPr id="3" name="Содержимое 2"/>
          <p:cNvSpPr>
            <a:spLocks noGrp="1"/>
          </p:cNvSpPr>
          <p:nvPr>
            <p:ph sz="quarter" idx="1"/>
          </p:nvPr>
        </p:nvSpPr>
        <p:spPr>
          <a:xfrm>
            <a:off x="457200" y="1714488"/>
            <a:ext cx="8229600" cy="4442472"/>
          </a:xfrm>
        </p:spPr>
        <p:txBody>
          <a:bodyPr>
            <a:normAutofit fontScale="70000" lnSpcReduction="20000"/>
          </a:bodyPr>
          <a:lstStyle/>
          <a:p>
            <a:r>
              <a:rPr lang="ru-RU" dirty="0" smtClean="0"/>
              <a:t>Каков возможный спектр способов работы с текстом? Какие образовательные задачи можно решать с помощью текста? </a:t>
            </a:r>
          </a:p>
          <a:p>
            <a:r>
              <a:rPr lang="ru-RU" dirty="0" smtClean="0"/>
              <a:t>Какие функции может выполнять текст в образовательном процессе?</a:t>
            </a:r>
          </a:p>
          <a:p>
            <a:r>
              <a:rPr lang="ru-RU" dirty="0" smtClean="0"/>
              <a:t>В качестве основания для поиска ответов них будет использована таксономия целей обучения, которая является результатом многолетней работы большой группы американских ученых Чикагского университета  под руководством Б. </a:t>
            </a:r>
            <a:r>
              <a:rPr lang="ru-RU" dirty="0" err="1" smtClean="0"/>
              <a:t>Блума</a:t>
            </a:r>
            <a:r>
              <a:rPr lang="ru-RU" dirty="0" smtClean="0"/>
              <a:t>. Данная таксономия может быть использована для любого уровня образования (в начальной, средней, высшей школе) и для любой дисциплины.  Данная таксономия целей обучения захватывает только </a:t>
            </a:r>
            <a:r>
              <a:rPr lang="ru-RU" b="1" dirty="0" smtClean="0"/>
              <a:t>когнитивную сферу </a:t>
            </a:r>
            <a:r>
              <a:rPr lang="ru-RU" dirty="0" smtClean="0"/>
              <a:t>и </a:t>
            </a:r>
            <a:r>
              <a:rPr lang="ru-RU" dirty="0" smtClean="0">
                <a:solidFill>
                  <a:srgbClr val="C00000"/>
                </a:solidFill>
              </a:rPr>
              <a:t>включает шесть уровней. </a:t>
            </a:r>
            <a:endParaRPr lang="ru-RU" dirty="0">
              <a:solidFill>
                <a:srgbClr val="C000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4338"/>
            <a:ext cx="8229600" cy="1857388"/>
          </a:xfrm>
        </p:spPr>
        <p:txBody>
          <a:bodyPr>
            <a:normAutofit fontScale="90000"/>
          </a:bodyPr>
          <a:lstStyle/>
          <a:p>
            <a:pPr algn="ctr"/>
            <a:r>
              <a:rPr lang="ru-RU" dirty="0" smtClean="0"/>
              <a:t/>
            </a:r>
            <a:br>
              <a:rPr lang="ru-RU" dirty="0" smtClean="0"/>
            </a:br>
            <a:r>
              <a:rPr lang="ru-RU" dirty="0" smtClean="0"/>
              <a:t/>
            </a:r>
            <a:br>
              <a:rPr lang="ru-RU" dirty="0" smtClean="0"/>
            </a:br>
            <a:r>
              <a:rPr lang="ru-RU" dirty="0" smtClean="0"/>
              <a:t>Что «делает»обучающийся,</a:t>
            </a:r>
            <a:br>
              <a:rPr lang="ru-RU" dirty="0" smtClean="0"/>
            </a:br>
            <a:r>
              <a:rPr lang="ru-RU" dirty="0" smtClean="0"/>
              <a:t> когда читает текст?</a:t>
            </a:r>
            <a:br>
              <a:rPr lang="ru-RU" dirty="0" smtClean="0"/>
            </a:br>
            <a:endParaRPr lang="ru-RU" dirty="0"/>
          </a:p>
        </p:txBody>
      </p:sp>
      <p:sp>
        <p:nvSpPr>
          <p:cNvPr id="3" name="Содержимое 2"/>
          <p:cNvSpPr>
            <a:spLocks noGrp="1"/>
          </p:cNvSpPr>
          <p:nvPr>
            <p:ph sz="quarter" idx="1"/>
          </p:nvPr>
        </p:nvSpPr>
        <p:spPr>
          <a:xfrm>
            <a:off x="457200" y="1714488"/>
            <a:ext cx="8229600" cy="4442472"/>
          </a:xfrm>
        </p:spPr>
        <p:txBody>
          <a:bodyPr>
            <a:normAutofit fontScale="70000" lnSpcReduction="20000"/>
          </a:bodyPr>
          <a:lstStyle/>
          <a:p>
            <a:r>
              <a:rPr lang="ru-RU" dirty="0" smtClean="0"/>
              <a:t>Каков возможный спектр способов работы с текстом? Какие образовательные задачи можно решать с помощью текста? </a:t>
            </a:r>
          </a:p>
          <a:p>
            <a:r>
              <a:rPr lang="ru-RU" dirty="0" smtClean="0"/>
              <a:t>Какие функции может выполнять текст в образовательном процессе?</a:t>
            </a:r>
          </a:p>
          <a:p>
            <a:r>
              <a:rPr lang="ru-RU" dirty="0" smtClean="0"/>
              <a:t>В качестве основания для поиска ответов них будет использована таксономия целей обучения, которая является результатом многолетней работы большой группы американских ученых Чикагского университета  под руководством Б. </a:t>
            </a:r>
            <a:r>
              <a:rPr lang="ru-RU" dirty="0" err="1" smtClean="0"/>
              <a:t>Блума</a:t>
            </a:r>
            <a:r>
              <a:rPr lang="ru-RU" dirty="0" smtClean="0"/>
              <a:t>. Данная таксономия может быть использована для любого уровня образования (в начальной, средней, высшей школе) и для любой дисциплины.  Данная таксономия целей обучения захватывает только </a:t>
            </a:r>
            <a:r>
              <a:rPr lang="ru-RU" b="1" dirty="0" smtClean="0"/>
              <a:t>когнитивную сферу </a:t>
            </a:r>
            <a:r>
              <a:rPr lang="ru-RU" dirty="0" smtClean="0"/>
              <a:t>и </a:t>
            </a:r>
            <a:r>
              <a:rPr lang="ru-RU" dirty="0" smtClean="0">
                <a:solidFill>
                  <a:srgbClr val="C00000"/>
                </a:solidFill>
              </a:rPr>
              <a:t>включает шесть уровней. </a:t>
            </a:r>
            <a:endParaRPr lang="ru-RU" dirty="0">
              <a:solidFill>
                <a:srgbClr val="C000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704832"/>
          </a:xfrm>
        </p:spPr>
        <p:txBody>
          <a:bodyPr>
            <a:noAutofit/>
          </a:bodyPr>
          <a:lstStyle/>
          <a:p>
            <a:pPr algn="ctr"/>
            <a:r>
              <a:rPr lang="ru-RU" sz="2000" b="1" dirty="0" smtClean="0"/>
              <a:t>Методы работы с текстом на первом уровне,</a:t>
            </a:r>
            <a:br>
              <a:rPr lang="ru-RU" sz="2000" b="1" dirty="0" smtClean="0"/>
            </a:br>
            <a:endParaRPr lang="ru-RU" sz="2000" b="1" dirty="0"/>
          </a:p>
        </p:txBody>
      </p:sp>
      <p:sp>
        <p:nvSpPr>
          <p:cNvPr id="3" name="Содержимое 2"/>
          <p:cNvSpPr>
            <a:spLocks noGrp="1"/>
          </p:cNvSpPr>
          <p:nvPr>
            <p:ph sz="quarter" idx="1"/>
          </p:nvPr>
        </p:nvSpPr>
        <p:spPr>
          <a:xfrm>
            <a:off x="457200" y="642918"/>
            <a:ext cx="8229600" cy="6215082"/>
          </a:xfrm>
        </p:spPr>
        <p:txBody>
          <a:bodyPr>
            <a:normAutofit fontScale="25000" lnSpcReduction="20000"/>
          </a:bodyPr>
          <a:lstStyle/>
          <a:p>
            <a:endParaRPr lang="ru-RU" sz="4900" b="1" dirty="0" smtClean="0"/>
          </a:p>
          <a:p>
            <a:r>
              <a:rPr lang="ru-RU" sz="6400" b="1" dirty="0" smtClean="0"/>
              <a:t>Кооперативный метод работы с текстом – </a:t>
            </a:r>
            <a:r>
              <a:rPr lang="ru-RU" sz="6400" b="1" i="1" dirty="0" smtClean="0"/>
              <a:t>«Мозаика».</a:t>
            </a:r>
          </a:p>
          <a:p>
            <a:r>
              <a:rPr lang="ru-RU" sz="5600" dirty="0" smtClean="0"/>
              <a:t>Данный метод предусматривает случайное объединение обучающихся в группы (по 4-5 человек каждая) для работы над материалом статьи (главы, параграфа и т.п.), которая разбивается на 4-5 завершенных по смыслу частей. Каждый участник группы получает свой отрывок статьи (1/5 часть всего текста), работает с ним и становится экспертом в его содержании. При освоении своего фрагмента каждый продумывает, каким образом он будет преподавать его содержание своим партнёрам по группе, которые с этим материалом не знакомы. Затем члены разных групп, изучающие один и тот же фрагмент, встречаются в новых группах – ≪группах экспертов≫ – для  обсуждения своей части. Например, участники всех имеющихся групп, которые читают отрывок текста №1, собираются вместе и образовывают группу. Если текст изначально разбит на 5 частей, то, соответственно, образовывается и пять экспертных групп., В экспертных группах предлагается обсудить содержание своей части, выяснить непонятные вопросы, определить, какое содержание необходимо донести своим партнёрам в ≪домашних≫ группах, и как лучше это можно сделать. После этого участники возвращаются в свои первоначальные (≪домашние≫) группы и обучают партнёров по группе содержанию своего фрагмента. Таким образом, у каждого в результате проделанной работы должно сложиться целостное представление об изучаемом тексте. Заметим, что данный способ работы с текстом применим непосредственно на самом занятии.</a:t>
            </a:r>
          </a:p>
          <a:p>
            <a:r>
              <a:rPr lang="ru-RU" sz="5600" dirty="0" smtClean="0"/>
              <a:t>Такой способ чтения текста строится на принципах кооперативного обучения – </a:t>
            </a:r>
            <a:r>
              <a:rPr lang="ru-RU" sz="5600" i="1" dirty="0" smtClean="0"/>
              <a:t>позитивной взаимозависимости и индивидуальной ответственности.( вспомните обучение по принципу ПАЙС)</a:t>
            </a:r>
          </a:p>
          <a:p>
            <a:r>
              <a:rPr lang="ru-RU" sz="5600" dirty="0" smtClean="0"/>
              <a:t>Позиция преподавателя в этом процессе также изменяется. Ему приходится выполнять и ряд других функций: поддержки, консультирования, контроля.</a:t>
            </a:r>
          </a:p>
          <a:p>
            <a:pPr>
              <a:buNone/>
            </a:pPr>
            <a:r>
              <a:rPr lang="ru-RU" sz="5600" dirty="0" smtClean="0"/>
              <a:t>        Точное воспроизведение – это не такая уж и простая задача. Помочь решить ее могут</a:t>
            </a:r>
          </a:p>
          <a:p>
            <a:pPr>
              <a:buNone/>
            </a:pPr>
            <a:r>
              <a:rPr lang="ru-RU" sz="5600" dirty="0" smtClean="0"/>
              <a:t>         вопросы или задания, включающие в себя следующие побуждения:</a:t>
            </a:r>
          </a:p>
          <a:p>
            <a:pPr>
              <a:buNone/>
            </a:pPr>
            <a:r>
              <a:rPr lang="ru-RU" sz="5600" dirty="0" smtClean="0"/>
              <a:t>          </a:t>
            </a:r>
            <a:r>
              <a:rPr lang="ru-RU" sz="4800" dirty="0" smtClean="0"/>
              <a:t>- опишите….</a:t>
            </a:r>
          </a:p>
          <a:p>
            <a:pPr>
              <a:buNone/>
            </a:pPr>
            <a:r>
              <a:rPr lang="ru-RU" sz="4800" dirty="0" smtClean="0"/>
              <a:t>          - идентифицируйте…</a:t>
            </a:r>
          </a:p>
          <a:p>
            <a:pPr>
              <a:buNone/>
            </a:pPr>
            <a:r>
              <a:rPr lang="ru-RU" sz="4800" dirty="0" smtClean="0"/>
              <a:t>          - перечислите…</a:t>
            </a:r>
          </a:p>
          <a:p>
            <a:pPr>
              <a:buNone/>
            </a:pPr>
            <a:r>
              <a:rPr lang="ru-RU" sz="4800" dirty="0" smtClean="0"/>
              <a:t>          - выберите…</a:t>
            </a:r>
          </a:p>
          <a:p>
            <a:pPr>
              <a:buNone/>
            </a:pPr>
            <a:r>
              <a:rPr lang="ru-RU" sz="4800" dirty="0" smtClean="0"/>
              <a:t>          - констатируйте….</a:t>
            </a:r>
            <a:endParaRPr lang="ru-RU" sz="4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633394"/>
          </a:xfrm>
        </p:spPr>
        <p:txBody>
          <a:bodyPr>
            <a:normAutofit fontScale="90000"/>
          </a:bodyPr>
          <a:lstStyle/>
          <a:p>
            <a:pPr algn="ctr"/>
            <a:r>
              <a:rPr lang="ru-RU" sz="2400" b="1" dirty="0" smtClean="0"/>
              <a:t>Трудности понимания текста</a:t>
            </a:r>
            <a:r>
              <a:rPr lang="ru-RU" dirty="0" smtClean="0"/>
              <a:t>.</a:t>
            </a:r>
            <a:endParaRPr lang="ru-RU" dirty="0"/>
          </a:p>
        </p:txBody>
      </p:sp>
      <p:sp>
        <p:nvSpPr>
          <p:cNvPr id="3" name="Содержимое 2"/>
          <p:cNvSpPr>
            <a:spLocks noGrp="1"/>
          </p:cNvSpPr>
          <p:nvPr>
            <p:ph sz="quarter" idx="1"/>
          </p:nvPr>
        </p:nvSpPr>
        <p:spPr>
          <a:xfrm>
            <a:off x="457200" y="857232"/>
            <a:ext cx="8229600" cy="5299728"/>
          </a:xfrm>
        </p:spPr>
        <p:txBody>
          <a:bodyPr>
            <a:normAutofit/>
          </a:bodyPr>
          <a:lstStyle/>
          <a:p>
            <a:r>
              <a:rPr lang="ru-RU" sz="1600" dirty="0" smtClean="0"/>
              <a:t>Эта проблема находится в области </a:t>
            </a:r>
            <a:r>
              <a:rPr lang="ru-RU" sz="1600" dirty="0" smtClean="0">
                <a:solidFill>
                  <a:srgbClr val="C00000"/>
                </a:solidFill>
              </a:rPr>
              <a:t>второго уровня </a:t>
            </a:r>
            <a:r>
              <a:rPr lang="ru-RU" sz="1600" dirty="0" smtClean="0"/>
              <a:t>таксономии Б. </a:t>
            </a:r>
            <a:r>
              <a:rPr lang="ru-RU" sz="1600" dirty="0" err="1" smtClean="0"/>
              <a:t>Блума</a:t>
            </a:r>
            <a:r>
              <a:rPr lang="ru-RU" sz="1600" dirty="0" smtClean="0"/>
              <a:t> – уровня понимания фактов и идей, принципов и теорий, изложенных в тексте.</a:t>
            </a:r>
          </a:p>
          <a:p>
            <a:r>
              <a:rPr lang="ru-RU" sz="1600" dirty="0" smtClean="0"/>
              <a:t>Одной из важнейших задач преподавателя как раз и является выбор такого текста, который по своей сложности был бы адекватен уровню подготовки обучающихся. При выборе текста имеет смысл ориентироваться не только на уровень подготовленности, и не только на ценность баланса между слишком простым для них текстом и слишком сложным. Здесь многое зависит от конкретной обучающей ситуации.</a:t>
            </a:r>
          </a:p>
          <a:p>
            <a:r>
              <a:rPr lang="ru-RU" sz="1600" dirty="0" smtClean="0"/>
              <a:t>Согласно таксономии целей Б. </a:t>
            </a:r>
            <a:r>
              <a:rPr lang="ru-RU" sz="1600" dirty="0" err="1" smtClean="0"/>
              <a:t>Блума</a:t>
            </a:r>
            <a:r>
              <a:rPr lang="ru-RU" sz="1600" dirty="0" smtClean="0"/>
              <a:t>, процесс понимания предполагает выполнение следующих интеллектуальных действий: </a:t>
            </a:r>
            <a:r>
              <a:rPr lang="ru-RU" sz="1600" dirty="0" err="1" smtClean="0"/>
              <a:t>переформулирование</a:t>
            </a:r>
            <a:r>
              <a:rPr lang="ru-RU" sz="1600" dirty="0" smtClean="0"/>
              <a:t> собственными словами (или с помощью другого языка, другой терминологии); приведение примеров;- объяснение.</a:t>
            </a:r>
          </a:p>
          <a:p>
            <a:r>
              <a:rPr lang="ru-RU" sz="1600" dirty="0" smtClean="0"/>
              <a:t>Иными словами, на этом уровне обучающиеся разными способами пытаются не просто воспроизводить, а </a:t>
            </a:r>
            <a:r>
              <a:rPr lang="ru-RU" sz="1600" i="1" dirty="0" smtClean="0"/>
              <a:t>первичным образом оформлять прочи</a:t>
            </a:r>
            <a:r>
              <a:rPr lang="ru-RU" sz="1600" dirty="0" smtClean="0"/>
              <a:t>танную информацию.</a:t>
            </a:r>
          </a:p>
          <a:p>
            <a:endParaRPr lang="ru-RU" sz="16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204766"/>
          </a:xfrm>
        </p:spPr>
        <p:txBody>
          <a:bodyPr>
            <a:normAutofit fontScale="90000"/>
          </a:bodyPr>
          <a:lstStyle/>
          <a:p>
            <a:endParaRPr lang="ru-RU" dirty="0"/>
          </a:p>
        </p:txBody>
      </p:sp>
      <p:sp>
        <p:nvSpPr>
          <p:cNvPr id="3" name="Содержимое 2"/>
          <p:cNvSpPr>
            <a:spLocks noGrp="1"/>
          </p:cNvSpPr>
          <p:nvPr>
            <p:ph sz="quarter" idx="1"/>
          </p:nvPr>
        </p:nvSpPr>
        <p:spPr>
          <a:xfrm>
            <a:off x="457200" y="428604"/>
            <a:ext cx="8229600" cy="5728356"/>
          </a:xfrm>
        </p:spPr>
        <p:txBody>
          <a:bodyPr>
            <a:normAutofit fontScale="70000" lnSpcReduction="20000"/>
          </a:bodyPr>
          <a:lstStyle/>
          <a:p>
            <a:r>
              <a:rPr lang="ru-RU" dirty="0" smtClean="0"/>
              <a:t>Объединяя участников образовательного процесса в экспертные группы, читающим один и тот же отрывок текста, имеет смысл давать особые средства (например, фокусирующие вопросы) работы на понимание текста. Когда обучающиеся возвращаются в свои ≪домашние≫ группы и преподают отрывки текста </a:t>
            </a:r>
            <a:r>
              <a:rPr lang="ru-RU" dirty="0" err="1" smtClean="0"/>
              <a:t>своимпартнёрам</a:t>
            </a:r>
            <a:r>
              <a:rPr lang="ru-RU" dirty="0" smtClean="0"/>
              <a:t>, имеет смысл поддерживать данный вид работы педагогическими инструментами, обеспечивающими обратную связь на предмет понимания целостного текста всеми участниками группы. Для этого может быть проведена реконструкция понимания целостности текста, осуществляемая за счет поиска всей малой группой ответов на вопросы суммирующего характера:</a:t>
            </a:r>
          </a:p>
          <a:p>
            <a:r>
              <a:rPr lang="ru-RU" dirty="0" smtClean="0"/>
              <a:t>- Что (в обсуждаемой статье) автор критикует, </a:t>
            </a:r>
            <a:r>
              <a:rPr lang="ru-RU" dirty="0" err="1" smtClean="0"/>
              <a:t>проблематизирует</a:t>
            </a:r>
            <a:r>
              <a:rPr lang="ru-RU" dirty="0" smtClean="0"/>
              <a:t>?</a:t>
            </a:r>
          </a:p>
          <a:p>
            <a:r>
              <a:rPr lang="ru-RU" dirty="0" smtClean="0"/>
              <a:t>- Какое значение он придает...?</a:t>
            </a:r>
          </a:p>
          <a:p>
            <a:r>
              <a:rPr lang="ru-RU" dirty="0" smtClean="0"/>
              <a:t>- Что автор предлагает в качестве альтернативы (решения проблемы)?</a:t>
            </a:r>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204766"/>
          </a:xfrm>
        </p:spPr>
        <p:txBody>
          <a:bodyPr>
            <a:normAutofit fontScale="90000"/>
          </a:bodyPr>
          <a:lstStyle/>
          <a:p>
            <a:endParaRPr lang="ru-RU" dirty="0"/>
          </a:p>
        </p:txBody>
      </p:sp>
      <p:sp>
        <p:nvSpPr>
          <p:cNvPr id="3" name="Содержимое 2"/>
          <p:cNvSpPr>
            <a:spLocks noGrp="1"/>
          </p:cNvSpPr>
          <p:nvPr>
            <p:ph sz="quarter" idx="1"/>
          </p:nvPr>
        </p:nvSpPr>
        <p:spPr>
          <a:xfrm>
            <a:off x="457200" y="357166"/>
            <a:ext cx="8229600" cy="5799794"/>
          </a:xfrm>
        </p:spPr>
        <p:txBody>
          <a:bodyPr>
            <a:normAutofit fontScale="55000" lnSpcReduction="20000"/>
          </a:bodyPr>
          <a:lstStyle/>
          <a:p>
            <a:r>
              <a:rPr lang="ru-RU" dirty="0" smtClean="0"/>
              <a:t>В качестве типичного способа обеспечения и обнаружения понимания можно предложить после этапа индивидуального прочтения текста сформулировать в парах общие вопросы на уточнение, и задать их затем преподавателю. </a:t>
            </a:r>
          </a:p>
          <a:p>
            <a:r>
              <a:rPr lang="ru-RU" dirty="0" smtClean="0"/>
              <a:t>В таком искусственном процессе подготовки вопросов и ≪разворачивается≫ понимание, выкристаллизовываются и отфильтровываются индивидуальные вопросы, а процесс согласования в парах позволяет частично находить на них ответы и без преподавателя.</a:t>
            </a:r>
          </a:p>
          <a:p>
            <a:r>
              <a:rPr lang="ru-RU" dirty="0" smtClean="0"/>
              <a:t> Следует отметить, что вообще взаимодействие участников в парах имеет большой потенциал для работы по пониманию текста. Объяснение другому человеку содержание прочитанного – это один из лучших способов работы со своим пониманием материала. </a:t>
            </a:r>
          </a:p>
          <a:p>
            <a:r>
              <a:rPr lang="ru-RU" dirty="0" smtClean="0"/>
              <a:t>Эффективность совместной работы будет еще выше, если партнер говорящего не останется всего лишь слушателем, а будет задавать вопросы и принимать активное участие в обсуждении.</a:t>
            </a:r>
          </a:p>
          <a:p>
            <a:r>
              <a:rPr lang="ru-RU" dirty="0" smtClean="0"/>
              <a:t>Например, можно предложить такой способ работы: после прочтения</a:t>
            </a:r>
          </a:p>
          <a:p>
            <a:pPr>
              <a:buNone/>
            </a:pPr>
            <a:r>
              <a:rPr lang="ru-RU" dirty="0" smtClean="0"/>
              <a:t>      учебного текста просить </a:t>
            </a:r>
            <a:r>
              <a:rPr lang="ru-RU" dirty="0" err="1" smtClean="0"/>
              <a:t>учащихся≪протестировать</a:t>
            </a:r>
            <a:r>
              <a:rPr lang="ru-RU" dirty="0" smtClean="0"/>
              <a:t>≫ друг друга, сформулировав по три вопроса на предмет понимания прочитанного.</a:t>
            </a:r>
          </a:p>
          <a:p>
            <a:pPr>
              <a:buNone/>
            </a:pPr>
            <a:r>
              <a:rPr lang="ru-RU" dirty="0" smtClean="0"/>
              <a:t>      При этом необходимо отметить развитие навыков постановки</a:t>
            </a:r>
          </a:p>
          <a:p>
            <a:pPr>
              <a:buNone/>
            </a:pPr>
            <a:r>
              <a:rPr lang="ru-RU" dirty="0" smtClean="0"/>
              <a:t>      вопросов, требующих: а) воспроизведения информации, содержащейся</a:t>
            </a:r>
          </a:p>
          <a:p>
            <a:pPr>
              <a:buNone/>
            </a:pPr>
            <a:r>
              <a:rPr lang="ru-RU" dirty="0" smtClean="0"/>
              <a:t>      в тексте; б) суммирования текста; в) объяснения текста; г) предсказания</a:t>
            </a:r>
          </a:p>
          <a:p>
            <a:pPr>
              <a:buNone/>
            </a:pPr>
            <a:r>
              <a:rPr lang="ru-RU" dirty="0" smtClean="0"/>
              <a:t>      последующего содержания текста</a:t>
            </a:r>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490518"/>
          </a:xfrm>
        </p:spPr>
        <p:txBody>
          <a:bodyPr>
            <a:normAutofit fontScale="90000"/>
          </a:bodyPr>
          <a:lstStyle/>
          <a:p>
            <a:endParaRPr lang="ru-RU" dirty="0"/>
          </a:p>
        </p:txBody>
      </p:sp>
      <p:sp>
        <p:nvSpPr>
          <p:cNvPr id="3" name="Содержимое 2"/>
          <p:cNvSpPr>
            <a:spLocks noGrp="1"/>
          </p:cNvSpPr>
          <p:nvPr>
            <p:ph sz="quarter" idx="1"/>
          </p:nvPr>
        </p:nvSpPr>
        <p:spPr>
          <a:xfrm>
            <a:off x="457200" y="642918"/>
            <a:ext cx="8229600" cy="5514042"/>
          </a:xfrm>
        </p:spPr>
        <p:txBody>
          <a:bodyPr>
            <a:normAutofit/>
          </a:bodyPr>
          <a:lstStyle/>
          <a:p>
            <a:r>
              <a:rPr lang="ru-RU" sz="2000" dirty="0" smtClean="0"/>
              <a:t>В качестве примеров возможного методического обеспечения понимания могут быть приведены следующие фокусирующие вопросы:</a:t>
            </a:r>
          </a:p>
          <a:p>
            <a:r>
              <a:rPr lang="ru-RU" sz="2000" dirty="0" smtClean="0"/>
              <a:t>- ≪Опишите в хронологическом порядке, как развивалось Ваше понимание того, что изложил автор в этой главе</a:t>
            </a:r>
          </a:p>
          <a:p>
            <a:r>
              <a:rPr lang="ru-RU" sz="2000" dirty="0" smtClean="0"/>
              <a:t> ≪О чем, как Вам кажется, говорит здесь автор? Как мы могли бы выразить это яснее?≫</a:t>
            </a:r>
          </a:p>
          <a:p>
            <a:r>
              <a:rPr lang="ru-RU" sz="2000" dirty="0" smtClean="0"/>
              <a:t> ≪Почему автор сообщает нам это именно сейчас?≫</a:t>
            </a:r>
          </a:p>
          <a:p>
            <a:pPr>
              <a:buNone/>
            </a:pPr>
            <a:r>
              <a:rPr lang="ru-RU" sz="1600" dirty="0" smtClean="0"/>
              <a:t>      !Такая работа дает шанс реконструировать текст как авторскую позицию, как нечто единое и целостное, возникшее в определенном контексте</a:t>
            </a:r>
            <a:endParaRPr lang="ru-RU" sz="16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561956"/>
          </a:xfrm>
        </p:spPr>
        <p:txBody>
          <a:bodyPr>
            <a:normAutofit/>
          </a:bodyPr>
          <a:lstStyle/>
          <a:p>
            <a:pPr algn="ctr"/>
            <a:r>
              <a:rPr lang="ru-RU" sz="2400" b="1" dirty="0" smtClean="0"/>
              <a:t>Текст как «помощник».</a:t>
            </a:r>
            <a:endParaRPr lang="ru-RU" sz="2400" b="1" dirty="0"/>
          </a:p>
        </p:txBody>
      </p:sp>
      <p:sp>
        <p:nvSpPr>
          <p:cNvPr id="3" name="Содержимое 2"/>
          <p:cNvSpPr>
            <a:spLocks noGrp="1"/>
          </p:cNvSpPr>
          <p:nvPr>
            <p:ph sz="quarter" idx="1"/>
          </p:nvPr>
        </p:nvSpPr>
        <p:spPr>
          <a:xfrm>
            <a:off x="457200" y="857232"/>
            <a:ext cx="8229600" cy="5299728"/>
          </a:xfrm>
        </p:spPr>
        <p:txBody>
          <a:bodyPr>
            <a:normAutofit fontScale="77500" lnSpcReduction="20000"/>
          </a:bodyPr>
          <a:lstStyle/>
          <a:p>
            <a:pPr algn="just"/>
            <a:r>
              <a:rPr lang="ru-RU" dirty="0" smtClean="0"/>
              <a:t>Следующий тип образовательных целей в таксономии Б. </a:t>
            </a:r>
            <a:r>
              <a:rPr lang="ru-RU" dirty="0" err="1" smtClean="0"/>
              <a:t>Блума</a:t>
            </a:r>
            <a:r>
              <a:rPr lang="ru-RU" dirty="0" smtClean="0"/>
              <a:t> </a:t>
            </a:r>
            <a:r>
              <a:rPr lang="ru-RU" dirty="0" smtClean="0">
                <a:solidFill>
                  <a:srgbClr val="C00000"/>
                </a:solidFill>
              </a:rPr>
              <a:t>– применение. </a:t>
            </a:r>
            <a:r>
              <a:rPr lang="ru-RU" dirty="0" smtClean="0"/>
              <a:t>Смысл данного вида активности заключается в демонстрации умения соотносить свои знания с разного типа реальными ситуациями. Процесс использования не позволяет ограничиться только разговорами о том, что должно быть сделано (к чему тяготеет традиционная образовательная система), а предполагает само действие, в том числе и интеллектуальное (анализ, рефлексия и т.д..</a:t>
            </a:r>
          </a:p>
          <a:p>
            <a:pPr algn="just"/>
            <a:r>
              <a:rPr lang="ru-RU" dirty="0" smtClean="0"/>
              <a:t>Принципиальными становятся следующие вопросы: ≪Что значит ≪использование введенного в тексте культурного представления как посредника?≫,</a:t>
            </a:r>
          </a:p>
          <a:p>
            <a:pPr algn="just"/>
            <a:r>
              <a:rPr lang="ru-RU" dirty="0" smtClean="0"/>
              <a:t>≪Как возможно (и возможно ли) чтение как применение (≪действенное чтение≫)?≫</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200" dirty="0" smtClean="0"/>
              <a:t>Цели и задачи Концепции</a:t>
            </a:r>
            <a:endParaRPr lang="ru-RU" sz="3200" dirty="0"/>
          </a:p>
        </p:txBody>
      </p:sp>
      <p:sp>
        <p:nvSpPr>
          <p:cNvPr id="3" name="Содержимое 2"/>
          <p:cNvSpPr>
            <a:spLocks noGrp="1"/>
          </p:cNvSpPr>
          <p:nvPr>
            <p:ph idx="1"/>
          </p:nvPr>
        </p:nvSpPr>
        <p:spPr/>
        <p:txBody>
          <a:bodyPr>
            <a:normAutofit/>
          </a:bodyPr>
          <a:lstStyle/>
          <a:p>
            <a:r>
              <a:rPr lang="ru-RU" sz="1800" dirty="0" smtClean="0"/>
              <a:t>Цель – обеспечение высокого качества изучения и преподавания русского языка и литературы в соответствии с запросами населения и перспективными задачами развития российского общества и экономики.</a:t>
            </a:r>
          </a:p>
          <a:p>
            <a:r>
              <a:rPr lang="ru-RU" sz="1800" dirty="0" smtClean="0"/>
              <a:t>Задачи -  модернизация содержания  образовательных программ русского языка и литературы на всех уровнях общего образования ( с обеспечением их преемственности), технологий и методик преподавания</a:t>
            </a:r>
          </a:p>
          <a:p>
            <a:pPr>
              <a:buNone/>
            </a:pPr>
            <a:r>
              <a:rPr lang="ru-RU" sz="1800" dirty="0" smtClean="0"/>
              <a:t>       - повышение качества работы преподавателей русского языка и литературы</a:t>
            </a:r>
          </a:p>
          <a:p>
            <a:pPr>
              <a:buNone/>
            </a:pPr>
            <a:r>
              <a:rPr lang="ru-RU" sz="1800" dirty="0" smtClean="0"/>
              <a:t>       -  развитие общедоступных информационных ресурсов, необходимых для реализации образовательных программ, в том числе для электронного обучения, инструментов деятельности обучающихся и педагогических работников</a:t>
            </a:r>
          </a:p>
          <a:p>
            <a:pPr>
              <a:buNone/>
            </a:pPr>
            <a:r>
              <a:rPr lang="ru-RU" sz="1800" dirty="0" smtClean="0"/>
              <a:t>       - популяризация русского языка и литературы</a:t>
            </a:r>
            <a:endParaRPr lang="ru-RU" sz="18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276204"/>
          </a:xfrm>
        </p:spPr>
        <p:txBody>
          <a:bodyPr>
            <a:normAutofit fontScale="90000"/>
          </a:bodyPr>
          <a:lstStyle/>
          <a:p>
            <a:endParaRPr lang="ru-RU" dirty="0"/>
          </a:p>
        </p:txBody>
      </p:sp>
      <p:sp>
        <p:nvSpPr>
          <p:cNvPr id="3" name="Содержимое 2"/>
          <p:cNvSpPr>
            <a:spLocks noGrp="1"/>
          </p:cNvSpPr>
          <p:nvPr>
            <p:ph sz="quarter" idx="1"/>
          </p:nvPr>
        </p:nvSpPr>
        <p:spPr>
          <a:xfrm>
            <a:off x="457200" y="357166"/>
            <a:ext cx="8229600" cy="5799794"/>
          </a:xfrm>
        </p:spPr>
        <p:txBody>
          <a:bodyPr>
            <a:normAutofit fontScale="77500" lnSpcReduction="20000"/>
          </a:bodyPr>
          <a:lstStyle/>
          <a:p>
            <a:r>
              <a:rPr lang="ru-RU" sz="1900" dirty="0" smtClean="0"/>
              <a:t>В образовательной практике обычно используются разные типы текстов: инструкции, диагностические материалы, статьи, наборы высказываний, описания методов, схемы, формулы, таблицы, списки литературы и т.п.</a:t>
            </a:r>
          </a:p>
          <a:p>
            <a:r>
              <a:rPr lang="ru-RU" sz="1900" dirty="0" smtClean="0"/>
              <a:t>Один и тот же текст, в зависимости от контекста его использования, может стать разным по характеру </a:t>
            </a:r>
            <a:r>
              <a:rPr lang="ru-RU" sz="1900" i="1" dirty="0" smtClean="0"/>
              <a:t>средством (схемой описания, схемой анализа,</a:t>
            </a:r>
          </a:p>
          <a:p>
            <a:pPr>
              <a:buNone/>
            </a:pPr>
            <a:r>
              <a:rPr lang="ru-RU" sz="1900" dirty="0" smtClean="0"/>
              <a:t>    различения понятий, постановки проблемы, средством поиска ответа на свой образовательный вопрос т.д.). Текст может выступать как посредник     практической и ментальной активности участника.</a:t>
            </a:r>
          </a:p>
          <a:p>
            <a:r>
              <a:rPr lang="ru-RU" sz="1900" dirty="0" smtClean="0"/>
              <a:t> В работах, посвященных описанию таксономии Б. </a:t>
            </a:r>
            <a:r>
              <a:rPr lang="ru-RU" sz="1900" dirty="0" err="1" smtClean="0"/>
              <a:t>Блума</a:t>
            </a:r>
            <a:r>
              <a:rPr lang="ru-RU" sz="1900" dirty="0" smtClean="0"/>
              <a:t>, можно встретить такие примеры заданий, работающих на задачу применения: ≪найдите площадь аудитории, в которой Вы занимаетесь≫, ≪применить эту формулу для решения следующей</a:t>
            </a:r>
          </a:p>
          <a:p>
            <a:pPr>
              <a:buNone/>
            </a:pPr>
            <a:r>
              <a:rPr lang="ru-RU" sz="1900" dirty="0" smtClean="0"/>
              <a:t>      задачи…≫ и т.п.</a:t>
            </a:r>
          </a:p>
          <a:p>
            <a:r>
              <a:rPr lang="ru-RU" sz="1600" dirty="0" smtClean="0"/>
              <a:t>Приведем несколько достаточно простых примеров заданий для гуманитарных дисциплин:</a:t>
            </a:r>
          </a:p>
          <a:p>
            <a:pPr>
              <a:buNone/>
            </a:pPr>
            <a:r>
              <a:rPr lang="ru-RU" sz="1600" dirty="0" smtClean="0"/>
              <a:t>         - ≪Как могут быть использованы аргументы тотального детерминизма, сформулированные в …, для защиты свободы воли?≫</a:t>
            </a:r>
          </a:p>
          <a:p>
            <a:pPr>
              <a:buNone/>
            </a:pPr>
            <a:r>
              <a:rPr lang="ru-RU" sz="1600" dirty="0" smtClean="0"/>
              <a:t>         - ≪Используйте изображенную в романе … социальную структуру общества для описания современной социальной структуры общества≫.</a:t>
            </a:r>
          </a:p>
          <a:p>
            <a:pPr>
              <a:buNone/>
            </a:pPr>
            <a:r>
              <a:rPr lang="ru-RU" sz="1600" dirty="0" smtClean="0"/>
              <a:t>         - ≪Могут ли правила формальной логики быть использованы для проверки причинных связей в научном исследовании?≫</a:t>
            </a:r>
          </a:p>
          <a:p>
            <a:pPr>
              <a:buNone/>
            </a:pPr>
            <a:r>
              <a:rPr lang="ru-RU" sz="1600" dirty="0" smtClean="0"/>
              <a:t>         - ≪Используйте схему SWOT-анализа, с которой Вы только что познакомились, для описания лекционной формы обучения≫.</a:t>
            </a:r>
          </a:p>
          <a:p>
            <a:pPr>
              <a:buNone/>
            </a:pPr>
            <a:r>
              <a:rPr lang="ru-RU" sz="1600" dirty="0" smtClean="0"/>
              <a:t>        - ≪С помощью предложенных в тексте типов коммуникативного взаимодействия, рассмотрите реальную коммуникацию на примере одного из телевизионных ток-шоу≫.</a:t>
            </a:r>
          </a:p>
          <a:p>
            <a:pPr>
              <a:buNone/>
            </a:pPr>
            <a:r>
              <a:rPr lang="ru-RU" sz="1600" dirty="0" smtClean="0"/>
              <a:t>        Конечно, перечень данного рода заданий можно продолжить. Хотя, анализируя сегодняшнюю ситуацию, рискнем предположить, что задания на воспроизведение и интерпретацию текста в учебном процессе пока существенно превалируют над числом заданий на ≪примеряющее чтение≫.</a:t>
            </a:r>
          </a:p>
          <a:p>
            <a:pPr>
              <a:buNone/>
            </a:pPr>
            <a:endParaRPr lang="ru-RU" sz="16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a:bodyPr>
          <a:lstStyle/>
          <a:p>
            <a:pPr algn="just"/>
            <a:r>
              <a:rPr lang="ru-RU" sz="1900" dirty="0" smtClean="0"/>
              <a:t>При знакомстве с таксономией Б. </a:t>
            </a:r>
            <a:r>
              <a:rPr lang="ru-RU" sz="1900" dirty="0" err="1" smtClean="0"/>
              <a:t>Блума</a:t>
            </a:r>
            <a:r>
              <a:rPr lang="ru-RU" sz="1900" dirty="0" smtClean="0"/>
              <a:t> вполне резонно может возникнуть вопрос: ≪Почему уровень применения занимает всего лишь третье место из шести предложенных?≫.</a:t>
            </a:r>
          </a:p>
          <a:p>
            <a:pPr algn="just"/>
            <a:r>
              <a:rPr lang="ru-RU" sz="1900" dirty="0" smtClean="0"/>
              <a:t> Одна из версий ответа для </a:t>
            </a:r>
            <a:r>
              <a:rPr lang="ru-RU" sz="1800" dirty="0" smtClean="0"/>
              <a:t>ситуации работы с текстом может состоять в следующем: ≪примеряющееся  чтение≫ – это </a:t>
            </a:r>
            <a:r>
              <a:rPr lang="ru-RU" sz="1800" i="1" dirty="0" smtClean="0"/>
              <a:t>длящееся понимающее чтение, демонстрирующее понимание </a:t>
            </a:r>
            <a:r>
              <a:rPr lang="ru-RU" sz="1800" dirty="0" smtClean="0"/>
              <a:t>в действии. Оно выходит за пределы собственно чтения, но </a:t>
            </a:r>
            <a:r>
              <a:rPr lang="ru-RU" sz="1800" i="1" dirty="0" smtClean="0"/>
              <a:t>не трансформирует содержание текста, что является принципиальным моментом.</a:t>
            </a:r>
            <a:endParaRPr lang="ru-RU" sz="18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633394"/>
          </a:xfrm>
        </p:spPr>
        <p:txBody>
          <a:bodyPr>
            <a:normAutofit/>
          </a:bodyPr>
          <a:lstStyle/>
          <a:p>
            <a:pPr algn="ctr"/>
            <a:r>
              <a:rPr lang="ru-RU" sz="2400" b="1" dirty="0" smtClean="0"/>
              <a:t>Уровень анализа</a:t>
            </a:r>
            <a:endParaRPr lang="ru-RU" sz="2400" b="1" dirty="0"/>
          </a:p>
        </p:txBody>
      </p:sp>
      <p:sp>
        <p:nvSpPr>
          <p:cNvPr id="3" name="Содержимое 2"/>
          <p:cNvSpPr>
            <a:spLocks noGrp="1"/>
          </p:cNvSpPr>
          <p:nvPr>
            <p:ph sz="quarter" idx="1"/>
          </p:nvPr>
        </p:nvSpPr>
        <p:spPr>
          <a:xfrm>
            <a:off x="457200" y="857232"/>
            <a:ext cx="8229600" cy="5299728"/>
          </a:xfrm>
        </p:spPr>
        <p:txBody>
          <a:bodyPr>
            <a:normAutofit fontScale="55000" lnSpcReduction="20000"/>
          </a:bodyPr>
          <a:lstStyle/>
          <a:p>
            <a:r>
              <a:rPr lang="ru-RU" dirty="0" smtClean="0"/>
              <a:t>Предполагает классификацию и членение материала на составляющие части, установление принципов организации различных структур и систем, а также понимание связи между отдельными составляющими. Для работы с текстом это означает, что на каком-то этапе анализ текста должен выступить в качестве отдельной задачи.</a:t>
            </a:r>
          </a:p>
          <a:p>
            <a:pPr>
              <a:buNone/>
            </a:pPr>
            <a:r>
              <a:rPr lang="ru-RU" dirty="0" smtClean="0"/>
              <a:t>     Прежде всего, стоит обратить внимание на то, что именно процедура анализа позволяет отличить конкретный факт от единичного мнения, помогает выявить взаимоотношения между зафиксированными автором мыслями (причина, следствие, цель, средство, влияние, способ и т.п.), чтобы затем обучающиеся смогли сделать корректный вывод.</a:t>
            </a:r>
          </a:p>
          <a:p>
            <a:pPr>
              <a:buNone/>
            </a:pPr>
            <a:r>
              <a:rPr lang="ru-RU" dirty="0" smtClean="0"/>
              <a:t>     Анализ имеет промежуточный статус в работе с текстом (хотя возможны и иные). Чтобы конкретнее уточнить тип такого рода ≪промежуточных≫ ситуаций, вновь вернемся к обсуждению границ и способов совершенствования все той же ≪Мозаики≫.</a:t>
            </a:r>
          </a:p>
          <a:p>
            <a:pPr>
              <a:buNone/>
            </a:pPr>
            <a:r>
              <a:rPr lang="ru-RU" dirty="0" smtClean="0"/>
              <a:t>     В данном случае объектом пристального внимания становится</a:t>
            </a:r>
          </a:p>
          <a:p>
            <a:pPr>
              <a:buNone/>
            </a:pPr>
            <a:r>
              <a:rPr lang="ru-RU" dirty="0" smtClean="0"/>
              <a:t>    этап работы в ≪экспертных≫ группах. Объединяя в </a:t>
            </a:r>
            <a:r>
              <a:rPr lang="ru-RU" dirty="0" err="1" smtClean="0"/>
              <a:t>нихучеников</a:t>
            </a:r>
            <a:r>
              <a:rPr lang="ru-RU" dirty="0" smtClean="0"/>
              <a:t>, мы, как</a:t>
            </a:r>
          </a:p>
          <a:p>
            <a:pPr>
              <a:buNone/>
            </a:pPr>
            <a:r>
              <a:rPr lang="ru-RU" dirty="0" smtClean="0"/>
              <a:t>     правило, кроме постановки задачи на понимание текста ,даем задания общего характера – подготовиться к преподаванию в ≪домашних≫ группах. При этом часто предлагаем участникам подумать о способе, которым они станут ≪преподавать≫</a:t>
            </a:r>
            <a:endParaRPr lang="ru-RU"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85728"/>
            <a:ext cx="8229600" cy="428628"/>
          </a:xfrm>
        </p:spPr>
        <p:txBody>
          <a:bodyPr>
            <a:normAutofit fontScale="90000"/>
          </a:bodyPr>
          <a:lstStyle/>
          <a:p>
            <a:endParaRPr lang="ru-RU" dirty="0"/>
          </a:p>
        </p:txBody>
      </p:sp>
      <p:sp>
        <p:nvSpPr>
          <p:cNvPr id="3" name="Содержимое 2"/>
          <p:cNvSpPr>
            <a:spLocks noGrp="1"/>
          </p:cNvSpPr>
          <p:nvPr>
            <p:ph sz="quarter" idx="1"/>
          </p:nvPr>
        </p:nvSpPr>
        <p:spPr>
          <a:xfrm>
            <a:off x="457200" y="714356"/>
            <a:ext cx="8229600" cy="5442604"/>
          </a:xfrm>
        </p:spPr>
        <p:txBody>
          <a:bodyPr>
            <a:normAutofit fontScale="47500" lnSpcReduction="20000"/>
          </a:bodyPr>
          <a:lstStyle/>
          <a:p>
            <a:r>
              <a:rPr lang="ru-RU" dirty="0" smtClean="0"/>
              <a:t>Здесь целесообразно рассматривать задания следующего характера: создать схему, модель, график или любое другое визуальное изображение.</a:t>
            </a:r>
          </a:p>
          <a:p>
            <a:r>
              <a:rPr lang="ru-RU" dirty="0" smtClean="0"/>
              <a:t> Различные модели и рисунки, отражающие взаимоотношения между идеями, требующие выделения, различения, дифференциации, делают процесс анализа, скрытого от глаз, не только более структурированным, но и наглядным. Примером такого приема является </a:t>
            </a:r>
            <a:r>
              <a:rPr lang="ru-RU" i="1" dirty="0" smtClean="0"/>
              <a:t>«Карта идей / понятий».  Следует </a:t>
            </a:r>
            <a:r>
              <a:rPr lang="ru-RU" dirty="0" smtClean="0"/>
              <a:t>заметить, что данный прием (как и многие иные) может рассматриваться и примеряться как к ≪Мозаике≫, так и к другим ситуациям решения задач анализа текста на семинаре. Помощь в эффективном осуществлении анализа текста могут оказать не только графические организаторы, и не только созданные самими учащимися, но и разные схемы анализа или просто списки вопросов и заданий, сконструированных преподавателем. Предоставляя их, мы выводим участников на </a:t>
            </a:r>
            <a:r>
              <a:rPr lang="ru-RU" i="1" dirty="0" smtClean="0"/>
              <a:t>аналитический тип чтения: </a:t>
            </a:r>
            <a:r>
              <a:rPr lang="ru-RU" dirty="0" smtClean="0"/>
              <a:t>- ≪Сделайте свое резюме основной идеи статьи≫ (применительно ко второму уровню – понимания – это звучало бы так: ≪Расскажите основное содержание статьи своими словами≫). - ≪Определите допущения, лежащие в основе тех или иных аргументов автора текста≫.</a:t>
            </a:r>
          </a:p>
          <a:p>
            <a:r>
              <a:rPr lang="ru-RU" dirty="0" smtClean="0"/>
              <a:t>- ≪Найдите скрытую посылку, на основании которой пишет автор≫.</a:t>
            </a:r>
          </a:p>
          <a:p>
            <a:r>
              <a:rPr lang="ru-RU" dirty="0" smtClean="0"/>
              <a:t>- ≪Что необходимо знать заранее, чтобы понять прочитанное?</a:t>
            </a:r>
            <a:r>
              <a:rPr lang="ru-RU" dirty="0" smtClean="0">
                <a:solidFill>
                  <a:srgbClr val="C00000"/>
                </a:solidFill>
              </a:rPr>
              <a:t>≫ (по материалам ≪Развитие критического мышления через чтение и </a:t>
            </a:r>
            <a:r>
              <a:rPr lang="ru-RU" dirty="0" err="1" smtClean="0">
                <a:solidFill>
                  <a:srgbClr val="C00000"/>
                </a:solidFill>
              </a:rPr>
              <a:t>письмо≫в</a:t>
            </a:r>
            <a:r>
              <a:rPr lang="ru-RU" dirty="0" smtClean="0">
                <a:solidFill>
                  <a:srgbClr val="C00000"/>
                </a:solidFill>
              </a:rPr>
              <a:t> системе высшего образования: Стратегии для использования в любых предметных областях).</a:t>
            </a:r>
          </a:p>
          <a:p>
            <a:r>
              <a:rPr lang="ru-RU" dirty="0" smtClean="0"/>
              <a:t>Характер данных вопросов позволяет, с одной стороны, обнаружить некоторое сходство с уровнем понимания, но, с другой стороны, согласиться с Б. </a:t>
            </a:r>
            <a:r>
              <a:rPr lang="ru-RU" dirty="0" err="1" smtClean="0"/>
              <a:t>Блумом</a:t>
            </a:r>
            <a:r>
              <a:rPr lang="ru-RU" dirty="0" smtClean="0"/>
              <a:t> в том, что анализ – это все-таки углубленное понимание, например, понимание обобщений и сложных концепций, вычленение оснований авторской позиции. Расширяя диапазон возможных средств анализа текста, отметим, что таковым может выступать и другой текст.</a:t>
            </a:r>
            <a:endParaRPr lang="ru-RU"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561956"/>
          </a:xfrm>
        </p:spPr>
        <p:txBody>
          <a:bodyPr>
            <a:normAutofit fontScale="90000"/>
          </a:bodyPr>
          <a:lstStyle/>
          <a:p>
            <a:pPr algn="ctr"/>
            <a:r>
              <a:rPr lang="ru-RU" dirty="0" smtClean="0"/>
              <a:t>      </a:t>
            </a:r>
            <a:r>
              <a:rPr lang="ru-RU" sz="2400" b="1" dirty="0" smtClean="0"/>
              <a:t>Пример</a:t>
            </a:r>
            <a:endParaRPr lang="ru-RU" sz="2400" b="1" dirty="0"/>
          </a:p>
        </p:txBody>
      </p:sp>
      <p:sp>
        <p:nvSpPr>
          <p:cNvPr id="3" name="Содержимое 2"/>
          <p:cNvSpPr>
            <a:spLocks noGrp="1"/>
          </p:cNvSpPr>
          <p:nvPr>
            <p:ph sz="quarter" idx="1"/>
          </p:nvPr>
        </p:nvSpPr>
        <p:spPr>
          <a:xfrm>
            <a:off x="457200" y="714356"/>
            <a:ext cx="8229600" cy="5442604"/>
          </a:xfrm>
        </p:spPr>
        <p:txBody>
          <a:bodyPr>
            <a:normAutofit fontScale="55000" lnSpcReduction="20000"/>
          </a:bodyPr>
          <a:lstStyle/>
          <a:p>
            <a:endParaRPr lang="ru-RU" dirty="0" smtClean="0"/>
          </a:p>
          <a:p>
            <a:r>
              <a:rPr lang="ru-RU" dirty="0" smtClean="0"/>
              <a:t>Для преподавателей университета в качестве материала для изучения </a:t>
            </a:r>
            <a:r>
              <a:rPr lang="ru-RU" dirty="0" err="1" smtClean="0"/>
              <a:t>исполь</a:t>
            </a:r>
            <a:r>
              <a:rPr lang="ru-RU" dirty="0" smtClean="0"/>
              <a:t>-</a:t>
            </a:r>
          </a:p>
          <a:p>
            <a:pPr>
              <a:buNone/>
            </a:pPr>
            <a:r>
              <a:rPr lang="ru-RU" dirty="0" smtClean="0"/>
              <a:t>      </a:t>
            </a:r>
            <a:r>
              <a:rPr lang="ru-RU" dirty="0" err="1" smtClean="0"/>
              <a:t>зовался</a:t>
            </a:r>
            <a:r>
              <a:rPr lang="ru-RU" dirty="0" smtClean="0"/>
              <a:t> перевод текста ,содержащий описания больших и маленьких приемов работы с материалами для чтения в учебной аудитории В качестве задания участникам было предложено вычленить из текста все имеющиеся приемы, а затем попытаться сконструировать из них свою типологию (в самой статье приемы были разбросаны по тексту). Для создания такой типологии тренерская команда предложила конкретное средство – таксономию Б. </a:t>
            </a:r>
            <a:r>
              <a:rPr lang="ru-RU" dirty="0" err="1" smtClean="0"/>
              <a:t>Блума</a:t>
            </a:r>
            <a:r>
              <a:rPr lang="ru-RU" dirty="0" smtClean="0"/>
              <a:t>.</a:t>
            </a:r>
          </a:p>
          <a:p>
            <a:pPr algn="just"/>
            <a:r>
              <a:rPr lang="ru-RU" dirty="0" smtClean="0"/>
              <a:t>Стоит отметить, что текст, содержащий описание таксономии, использовался в этой ситуации на уровне применения. В то время как собственно</a:t>
            </a:r>
          </a:p>
          <a:p>
            <a:pPr algn="just">
              <a:buNone/>
            </a:pPr>
            <a:r>
              <a:rPr lang="ru-RU" dirty="0" smtClean="0"/>
              <a:t>      процесс создания типологии на основе статьи – это, конечно же, работа,</a:t>
            </a:r>
          </a:p>
          <a:p>
            <a:pPr algn="just">
              <a:buNone/>
            </a:pPr>
            <a:r>
              <a:rPr lang="ru-RU" dirty="0" smtClean="0"/>
              <a:t>      направленная на анализ. А продукт этой работы в виде типологии может</a:t>
            </a:r>
          </a:p>
          <a:p>
            <a:pPr algn="just">
              <a:buNone/>
            </a:pPr>
            <a:r>
              <a:rPr lang="ru-RU" dirty="0" smtClean="0"/>
              <a:t>      быть отнесен к синтезу. Соединение этих видов чтения для получения</a:t>
            </a:r>
          </a:p>
          <a:p>
            <a:pPr algn="just">
              <a:buNone/>
            </a:pPr>
            <a:r>
              <a:rPr lang="ru-RU" dirty="0" smtClean="0"/>
              <a:t>      продукта (типологии) и успешная его апробация на практике, позволяет</a:t>
            </a:r>
          </a:p>
          <a:p>
            <a:pPr algn="just">
              <a:buNone/>
            </a:pPr>
            <a:r>
              <a:rPr lang="ru-RU" dirty="0" smtClean="0"/>
              <a:t>       нам рекомендовать преподавателям поместить в свой тренерский портфель</a:t>
            </a:r>
          </a:p>
          <a:p>
            <a:pPr algn="just">
              <a:buNone/>
            </a:pPr>
            <a:r>
              <a:rPr lang="ru-RU" dirty="0" smtClean="0"/>
              <a:t>      новый сконструированный прием – ≪Двойное чтение≫.</a:t>
            </a:r>
            <a:endParaRPr lang="ru-RU"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561956"/>
          </a:xfrm>
        </p:spPr>
        <p:txBody>
          <a:bodyPr>
            <a:normAutofit/>
          </a:bodyPr>
          <a:lstStyle/>
          <a:p>
            <a:pPr algn="ctr"/>
            <a:r>
              <a:rPr lang="ru-RU" sz="2400" b="1" dirty="0" smtClean="0"/>
              <a:t>Чтение для синтеза.</a:t>
            </a:r>
            <a:endParaRPr lang="ru-RU" sz="2400" b="1" dirty="0"/>
          </a:p>
        </p:txBody>
      </p:sp>
      <p:sp>
        <p:nvSpPr>
          <p:cNvPr id="3" name="Содержимое 2"/>
          <p:cNvSpPr>
            <a:spLocks noGrp="1"/>
          </p:cNvSpPr>
          <p:nvPr>
            <p:ph sz="quarter" idx="1"/>
          </p:nvPr>
        </p:nvSpPr>
        <p:spPr>
          <a:xfrm>
            <a:off x="457200" y="785794"/>
            <a:ext cx="8229600" cy="5371166"/>
          </a:xfrm>
        </p:spPr>
        <p:txBody>
          <a:bodyPr>
            <a:normAutofit fontScale="92500" lnSpcReduction="20000"/>
          </a:bodyPr>
          <a:lstStyle/>
          <a:p>
            <a:pPr algn="just"/>
            <a:r>
              <a:rPr lang="ru-RU" sz="2000" dirty="0" smtClean="0">
                <a:solidFill>
                  <a:srgbClr val="C00000"/>
                </a:solidFill>
              </a:rPr>
              <a:t>Пятый уровень </a:t>
            </a:r>
            <a:r>
              <a:rPr lang="ru-RU" sz="2000" dirty="0" smtClean="0"/>
              <a:t>в таксономии Б. </a:t>
            </a:r>
            <a:r>
              <a:rPr lang="ru-RU" sz="2000" dirty="0" err="1" smtClean="0"/>
              <a:t>Блума</a:t>
            </a:r>
            <a:r>
              <a:rPr lang="ru-RU" sz="2000" dirty="0" smtClean="0"/>
              <a:t> соответствует такой образовательной цели как синтез, предполагающий объединение элементов и частей некоего содержания в новую целостность, которая может быть принципиально инновационной, либо (что наиболее вероятно) являться новым продуктом только для ее создателя. Основной вопрос звучит следующим образом:</a:t>
            </a:r>
          </a:p>
          <a:p>
            <a:r>
              <a:rPr lang="ru-RU" sz="2000" dirty="0" smtClean="0"/>
              <a:t>≪Какой вид активности при работе с текстом может быть инициирован, чтобы достичь вышеназванной цели?≫</a:t>
            </a:r>
          </a:p>
          <a:p>
            <a:pPr>
              <a:buNone/>
            </a:pPr>
            <a:r>
              <a:rPr lang="ru-RU" sz="2000" dirty="0" smtClean="0"/>
              <a:t>      Самым типичным примером учебного задания, предполагающего решение задачи на синтез, является написание рефератов, эссе, сочинений, обзоров и т.п. по некоторой совокупности проработанных текстов. И сразу возникает вопрос: ≪Насколько нас – преподавателей – устраивает качество продуктов, получаемых при данном типе задания по работе с текстом, и как эта ситуация связана с характером осуществляемого чтения?≫. По опыту мы знаем, что очень часто (а с приходом Интернета ситуация радикально усугубилась) данные</a:t>
            </a:r>
          </a:p>
          <a:p>
            <a:pPr>
              <a:buNone/>
            </a:pPr>
            <a:r>
              <a:rPr lang="ru-RU" sz="2000" dirty="0" smtClean="0"/>
              <a:t>     ≪продукты≫ – и эссе, и рефераты, и проекты– являются либо плагиатом,</a:t>
            </a:r>
          </a:p>
          <a:p>
            <a:pPr>
              <a:buNone/>
            </a:pPr>
            <a:r>
              <a:rPr lang="ru-RU" sz="2000" dirty="0" smtClean="0"/>
              <a:t>     либо мозаикой бессистемно скомпилированного материала из</a:t>
            </a:r>
          </a:p>
          <a:p>
            <a:pPr>
              <a:buNone/>
            </a:pPr>
            <a:r>
              <a:rPr lang="ru-RU" sz="2000" dirty="0" smtClean="0"/>
              <a:t>     разных статей и книг.</a:t>
            </a:r>
          </a:p>
          <a:p>
            <a:endParaRPr lang="ru-RU" sz="20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347642"/>
          </a:xfrm>
        </p:spPr>
        <p:txBody>
          <a:bodyPr>
            <a:normAutofit fontScale="90000"/>
          </a:bodyPr>
          <a:lstStyle/>
          <a:p>
            <a:endParaRPr lang="ru-RU" dirty="0"/>
          </a:p>
        </p:txBody>
      </p:sp>
      <p:sp>
        <p:nvSpPr>
          <p:cNvPr id="3" name="Содержимое 2"/>
          <p:cNvSpPr>
            <a:spLocks noGrp="1"/>
          </p:cNvSpPr>
          <p:nvPr>
            <p:ph sz="quarter" idx="1"/>
          </p:nvPr>
        </p:nvSpPr>
        <p:spPr>
          <a:xfrm>
            <a:off x="457200" y="500042"/>
            <a:ext cx="8229600" cy="5656918"/>
          </a:xfrm>
        </p:spPr>
        <p:txBody>
          <a:bodyPr>
            <a:normAutofit fontScale="25000" lnSpcReduction="20000"/>
          </a:bodyPr>
          <a:lstStyle/>
          <a:p>
            <a:endParaRPr lang="ru-RU" dirty="0" smtClean="0"/>
          </a:p>
          <a:p>
            <a:r>
              <a:rPr lang="ru-RU" sz="8000" dirty="0" smtClean="0"/>
              <a:t>Какие же основания возможны для синтеза при работе с текстом?</a:t>
            </a:r>
          </a:p>
          <a:p>
            <a:r>
              <a:rPr lang="ru-RU" sz="4300" dirty="0" smtClean="0"/>
              <a:t> </a:t>
            </a:r>
            <a:r>
              <a:rPr lang="ru-RU" sz="6400" dirty="0" smtClean="0"/>
              <a:t>Один из возможных вариантов ответа – запрос (открытые проблемные вопросы, не сводимые к теме) на чтение </a:t>
            </a:r>
            <a:r>
              <a:rPr lang="ru-RU" sz="6400" dirty="0" err="1" smtClean="0"/>
              <a:t>самогоученика</a:t>
            </a:r>
            <a:r>
              <a:rPr lang="ru-RU" sz="6400" dirty="0" smtClean="0"/>
              <a:t>. При этом предполагается, что синтез – это работа по соотнесению своего запроса к тексту и предлагаемого автором содержания для конструирования в итоге нового текста. Необходимо оговорить, что характер запроса в данном контексте принципиален, он</a:t>
            </a:r>
          </a:p>
          <a:p>
            <a:r>
              <a:rPr lang="ru-RU" sz="6400" dirty="0" smtClean="0"/>
              <a:t>не сводим к воспроизведению, пониманию и даже анализу теста, и предполагает конструирование продукта ≪надстраивающегося≫ над текстом, или несколькими текстами. Развитие (а иногда и формирование) конкретного запроса на чтение может рассматриваться как особая педагогическая задача, которая достаточно непросто решается. Конечно, чтение для последующего синтеза также можно организовать с помощью особым образом конструированных преподавателем заданий, которые будут предлагать основания для объединения (</a:t>
            </a:r>
            <a:r>
              <a:rPr lang="ru-RU" sz="6400" dirty="0" err="1" smtClean="0"/>
              <a:t>переконструирования</a:t>
            </a:r>
            <a:r>
              <a:rPr lang="ru-RU" sz="6400" dirty="0" smtClean="0"/>
              <a:t>, </a:t>
            </a:r>
            <a:r>
              <a:rPr lang="ru-RU" sz="6400" dirty="0" err="1" smtClean="0"/>
              <a:t>реконструирования</a:t>
            </a:r>
            <a:r>
              <a:rPr lang="ru-RU" sz="6400" dirty="0" smtClean="0"/>
              <a:t> и т.п.) содержаний текста (или текстов). Особое   искусство при этом будет состоять в том, чтобы продумать те типы ментальной активности, которые должны этими заданиями </a:t>
            </a:r>
            <a:r>
              <a:rPr lang="ru-RU" sz="6400" dirty="0" err="1" smtClean="0"/>
              <a:t>инициироваться.Это</a:t>
            </a:r>
            <a:r>
              <a:rPr lang="ru-RU" sz="6400" dirty="0" smtClean="0"/>
              <a:t> могут быть и достаточно простые задания, например, ≪напишите эссе о своих впечатлениях от прочитанного≫. А могут быть и более сложные, требующие, например, собрать в определенную единую форму содержания из совершенно разных форматов (теорий, подходов, времени и т.п.) и эксплицировать критерии произведенного синтеза. Описываемый выше тип чтения (≪просеивающее выращивание≫)достаточно сложен, поскольку он требует преодоления или ≪снятия в себе≫ всех предыдущих уровней работы с текстом, и очень легко может редуцироваться студентом к уровню воспроизведения, или в лучшем случае– понимания или анализа. такое чтение ≪предполагает, наряду с извлечением, </a:t>
            </a:r>
            <a:r>
              <a:rPr lang="ru-RU" sz="6400" dirty="0" err="1" smtClean="0"/>
              <a:t>означением</a:t>
            </a:r>
            <a:r>
              <a:rPr lang="ru-RU" sz="6400" dirty="0" smtClean="0"/>
              <a:t> и трансляцией смысла, порождение и оформление нового смысла. Здесь речь идет уже не столько об адекватности действия или воспроизведения оригиналу – предмету понимания, сколько о произведении смысла и нахождении новой текстовой… формы</a:t>
            </a:r>
            <a:endParaRPr lang="ru-RU" sz="64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633394"/>
          </a:xfrm>
        </p:spPr>
        <p:txBody>
          <a:bodyPr>
            <a:normAutofit/>
          </a:bodyPr>
          <a:lstStyle/>
          <a:p>
            <a:pPr algn="ctr"/>
            <a:r>
              <a:rPr lang="ru-RU" sz="2400" b="1" dirty="0" smtClean="0"/>
              <a:t>Критическое чтение текста.</a:t>
            </a:r>
            <a:endParaRPr lang="ru-RU" sz="2400" b="1" dirty="0"/>
          </a:p>
        </p:txBody>
      </p:sp>
      <p:sp>
        <p:nvSpPr>
          <p:cNvPr id="3" name="Содержимое 2"/>
          <p:cNvSpPr>
            <a:spLocks noGrp="1"/>
          </p:cNvSpPr>
          <p:nvPr>
            <p:ph sz="quarter" idx="1"/>
          </p:nvPr>
        </p:nvSpPr>
        <p:spPr>
          <a:xfrm>
            <a:off x="457200" y="857232"/>
            <a:ext cx="8229600" cy="5299728"/>
          </a:xfrm>
        </p:spPr>
        <p:txBody>
          <a:bodyPr>
            <a:normAutofit fontScale="62500" lnSpcReduction="20000"/>
          </a:bodyPr>
          <a:lstStyle/>
          <a:p>
            <a:r>
              <a:rPr lang="ru-RU" dirty="0" smtClean="0"/>
              <a:t>≪Книга – это </a:t>
            </a:r>
            <a:r>
              <a:rPr lang="ru-RU" dirty="0" err="1" smtClean="0"/>
              <a:t>вызов.Когда</a:t>
            </a:r>
            <a:r>
              <a:rPr lang="ru-RU" dirty="0" smtClean="0"/>
              <a:t> мы его не принимаем, то мотивы могут быть самыми разными: </a:t>
            </a:r>
            <a:r>
              <a:rPr lang="ru-RU" dirty="0" err="1" smtClean="0"/>
              <a:t>от≪не</a:t>
            </a:r>
            <a:r>
              <a:rPr lang="ru-RU" dirty="0" smtClean="0"/>
              <a:t> мое≫, ≪не по зубам≫ … до ≪бреда≫</a:t>
            </a:r>
          </a:p>
          <a:p>
            <a:r>
              <a:rPr lang="ru-RU" dirty="0" smtClean="0"/>
              <a:t>Необходимо различать </a:t>
            </a:r>
            <a:r>
              <a:rPr lang="ru-RU" i="1" dirty="0" smtClean="0"/>
              <a:t>критикующее и критическое чтения.</a:t>
            </a:r>
          </a:p>
          <a:p>
            <a:r>
              <a:rPr lang="ru-RU" dirty="0" smtClean="0">
                <a:solidFill>
                  <a:srgbClr val="C00000"/>
                </a:solidFill>
              </a:rPr>
              <a:t>Шестой и последний уровень образовательных целей в таксономии Б. </a:t>
            </a:r>
            <a:r>
              <a:rPr lang="ru-RU" dirty="0" err="1" smtClean="0">
                <a:solidFill>
                  <a:srgbClr val="C00000"/>
                </a:solidFill>
              </a:rPr>
              <a:t>Блума</a:t>
            </a:r>
            <a:r>
              <a:rPr lang="ru-RU" dirty="0" smtClean="0">
                <a:solidFill>
                  <a:srgbClr val="C00000"/>
                </a:solidFill>
              </a:rPr>
              <a:t>. Он предполагает:</a:t>
            </a:r>
          </a:p>
          <a:p>
            <a:r>
              <a:rPr lang="ru-RU" dirty="0" smtClean="0"/>
              <a:t>детальную критику с предъявлением </a:t>
            </a:r>
            <a:r>
              <a:rPr lang="ru-RU" i="1" dirty="0" smtClean="0"/>
              <a:t>оснований, сравнение и противопостав</a:t>
            </a:r>
            <a:r>
              <a:rPr lang="ru-RU" dirty="0" smtClean="0"/>
              <a:t>ление по некоторым </a:t>
            </a:r>
            <a:r>
              <a:rPr lang="ru-RU" i="1" dirty="0" smtClean="0"/>
              <a:t>принципам, подробное указание логических противоречий и допущений, чувствительность к контексту и готовность к коррекции </a:t>
            </a:r>
            <a:r>
              <a:rPr lang="ru-RU" dirty="0" smtClean="0"/>
              <a:t>собственных выводов и т.п. Именно эти действия можно рассматривать как необходимые для критического чтения.</a:t>
            </a:r>
          </a:p>
          <a:p>
            <a:r>
              <a:rPr lang="ru-RU" dirty="0" smtClean="0"/>
              <a:t> Эта серьезная работа требует реализации всех тех типов чтения, о которых мы указывали выше.</a:t>
            </a:r>
          </a:p>
          <a:p>
            <a:r>
              <a:rPr lang="ru-RU" dirty="0" smtClean="0"/>
              <a:t>Но особенно важно подчеркнуть, что критическое чтение предполагает тщательную контекстуальную работу с текстом. Как писал В. Набоков: ≪Из хорошей книги не только вычитывают, но и </a:t>
            </a:r>
            <a:r>
              <a:rPr lang="ru-RU" i="1" dirty="0" err="1" smtClean="0"/>
              <a:t>вчитывают</a:t>
            </a:r>
            <a:r>
              <a:rPr lang="ru-RU" i="1" dirty="0" smtClean="0"/>
              <a:t> в нее≫</a:t>
            </a:r>
            <a:endParaRPr lang="ru-RU"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490518"/>
          </a:xfrm>
        </p:spPr>
        <p:txBody>
          <a:bodyPr>
            <a:normAutofit fontScale="90000"/>
          </a:bodyPr>
          <a:lstStyle/>
          <a:p>
            <a:endParaRPr lang="ru-RU" dirty="0"/>
          </a:p>
        </p:txBody>
      </p:sp>
      <p:sp>
        <p:nvSpPr>
          <p:cNvPr id="3" name="Содержимое 2"/>
          <p:cNvSpPr>
            <a:spLocks noGrp="1"/>
          </p:cNvSpPr>
          <p:nvPr>
            <p:ph sz="quarter" idx="1"/>
          </p:nvPr>
        </p:nvSpPr>
        <p:spPr>
          <a:xfrm>
            <a:off x="457200" y="642918"/>
            <a:ext cx="8229600" cy="5514042"/>
          </a:xfrm>
        </p:spPr>
        <p:txBody>
          <a:bodyPr>
            <a:normAutofit fontScale="62500" lnSpcReduction="20000"/>
          </a:bodyPr>
          <a:lstStyle/>
          <a:p>
            <a:r>
              <a:rPr lang="ru-RU" dirty="0" smtClean="0"/>
              <a:t>Именно способы построения вопросов могут рассматриваться как особый тип средств, инициирующий критическое чтение. Например, это могут быть вопросы, ориентированные на вскрытие контекста, оснований, недоговоренностей авторов, которые позволяют задавать координаты, систему рамок, выступающих средством последующего культурного отнесения и оценивания. Несколько примеров:</a:t>
            </a:r>
          </a:p>
          <a:p>
            <a:pPr>
              <a:buNone/>
            </a:pPr>
            <a:r>
              <a:rPr lang="ru-RU" dirty="0" smtClean="0"/>
              <a:t>    - Какие ценности, не сформулированные автором(</a:t>
            </a:r>
            <a:r>
              <a:rPr lang="ru-RU" dirty="0" err="1" smtClean="0"/>
              <a:t>ами</a:t>
            </a:r>
            <a:r>
              <a:rPr lang="ru-RU" dirty="0" smtClean="0"/>
              <a:t>) в тексте(ах),</a:t>
            </a:r>
          </a:p>
          <a:p>
            <a:pPr>
              <a:buNone/>
            </a:pPr>
            <a:r>
              <a:rPr lang="ru-RU" dirty="0" smtClean="0"/>
              <a:t>     мы должны принять, чтобы сделать такой же вывод, как делает автор?</a:t>
            </a:r>
          </a:p>
          <a:p>
            <a:pPr>
              <a:buNone/>
            </a:pPr>
            <a:r>
              <a:rPr lang="ru-RU" dirty="0" smtClean="0"/>
              <a:t>     - С какими предположениями, высказанными в форме описаний, мы</a:t>
            </a:r>
          </a:p>
          <a:p>
            <a:pPr>
              <a:buNone/>
            </a:pPr>
            <a:r>
              <a:rPr lang="ru-RU" dirty="0" smtClean="0"/>
              <a:t>      должны согласиться, чтобы сделать такой же вывод, как делает автор?</a:t>
            </a:r>
          </a:p>
          <a:p>
            <a:pPr>
              <a:buNone/>
            </a:pPr>
            <a:r>
              <a:rPr lang="ru-RU" dirty="0" smtClean="0"/>
              <a:t>     - Какие факты нас просят принять на веру?</a:t>
            </a:r>
          </a:p>
          <a:p>
            <a:pPr>
              <a:buNone/>
            </a:pPr>
            <a:r>
              <a:rPr lang="ru-RU" dirty="0" smtClean="0"/>
              <a:t>    - Что осталось недосказанным? и т.д. (по материалам ≪Развитие критического мышления через чтение и письмо≫ в системе высшего образования:      Стратегии для использования в любых предметных областях).</a:t>
            </a:r>
          </a:p>
          <a:p>
            <a:endParaRPr lang="ru-RU"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fontScale="55000" lnSpcReduction="20000"/>
          </a:bodyPr>
          <a:lstStyle/>
          <a:p>
            <a:r>
              <a:rPr lang="ru-RU" dirty="0" smtClean="0"/>
              <a:t>Критическое чтение требует тщательной работы по аргументации умозаключений. Одно из возможных описаний такой работы – оперирование доводами. ≪Доводы включают в себя четыре основных элемента. В первую очередь, довод содержит в себе  утверждение. Это утверждение, иначе называемое тезис или главная идея, является сердцем довода, самой важной идеей автора. Утверждение поддерживается рядом причин. Каждая из причин поддерживается доказательствами. Ими могут быть статистические данные, детали текста, личный опыт и другие факты, признаваемые аудиторией как надежные. В основе утверждения, причин и доказательств лежит четвертый элемент довода – основание. Это основополагающее, общее для автора и аудитории убеждение, которое подтверждает весь довод.</a:t>
            </a:r>
          </a:p>
          <a:p>
            <a:r>
              <a:rPr lang="ru-RU" dirty="0" smtClean="0"/>
              <a:t>Принципиальными для описываемого вида чтения является выстраивание ≪рамочек≫, ≪координат≫, в которые помещается и содержание</a:t>
            </a:r>
          </a:p>
          <a:p>
            <a:r>
              <a:rPr lang="ru-RU" dirty="0" smtClean="0"/>
              <a:t>текста и позиции собственного отношения к нему. Отдельно можно обсуждать значимость типа текста. Например, </a:t>
            </a:r>
            <a:r>
              <a:rPr lang="ru-RU" dirty="0" err="1" smtClean="0"/>
              <a:t>провокативный</a:t>
            </a:r>
            <a:r>
              <a:rPr lang="ru-RU" dirty="0" smtClean="0"/>
              <a:t> характер текста вполне успешно может ≪сработать≫ на активизацию критического способа чтения. </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200" dirty="0" smtClean="0"/>
              <a:t>Проблемы изучения русского языка и литературы</a:t>
            </a:r>
            <a:endParaRPr lang="ru-RU" sz="3200" dirty="0"/>
          </a:p>
        </p:txBody>
      </p:sp>
      <p:sp>
        <p:nvSpPr>
          <p:cNvPr id="3" name="Содержимое 2"/>
          <p:cNvSpPr>
            <a:spLocks noGrp="1"/>
          </p:cNvSpPr>
          <p:nvPr>
            <p:ph idx="1"/>
          </p:nvPr>
        </p:nvSpPr>
        <p:spPr/>
        <p:txBody>
          <a:bodyPr/>
          <a:lstStyle/>
          <a:p>
            <a:r>
              <a:rPr lang="ru-RU" dirty="0" smtClean="0"/>
              <a:t>Проблемы мотивационного характера</a:t>
            </a:r>
            <a:endParaRPr lang="ru-RU" sz="1800" dirty="0" smtClean="0"/>
          </a:p>
          <a:p>
            <a:pPr>
              <a:buFontTx/>
              <a:buChar char="-"/>
            </a:pPr>
            <a:r>
              <a:rPr lang="ru-RU" sz="2400" b="1" dirty="0" smtClean="0"/>
              <a:t>Снижение мотивации к чтению</a:t>
            </a:r>
          </a:p>
          <a:p>
            <a:pPr algn="just">
              <a:buNone/>
            </a:pPr>
            <a:r>
              <a:rPr lang="ru-RU" sz="1800" b="1" dirty="0" smtClean="0"/>
              <a:t>          1.Электронные носители с возможностями нелинейного представления текста, система гиперссылок, обилие коротких бытовых текстов, увеличение общего количества текстов приходят в противоречие с традиционным, линейно разворачивающимся текстом большого объёма, что становится серьёзным препятствием для освоения литературных произведений и почвой  для имитационной читательской деятельности (чтение кратких пересказов, использование готовых сочинений, рефератов и др.)</a:t>
            </a:r>
          </a:p>
          <a:p>
            <a:pPr algn="just">
              <a:buNone/>
            </a:pPr>
            <a:r>
              <a:rPr lang="ru-RU" sz="1800" b="1" dirty="0" smtClean="0"/>
              <a:t>          2.Фундаментальные ценности , которые несёт в себе литература как вид искусства, входят в противоречие с прагматическими ценностями, выступающими в повседневном обиходе, а также в средствах массовой информации.</a:t>
            </a:r>
            <a:endParaRPr lang="ru-RU" sz="1800" b="1"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fontScale="55000" lnSpcReduction="20000"/>
          </a:bodyPr>
          <a:lstStyle/>
          <a:p>
            <a:pPr algn="just"/>
            <a:r>
              <a:rPr lang="ru-RU" dirty="0" smtClean="0"/>
              <a:t>Данная таксономия стала  рабочим средством определения образовательных задач, которые были использованы для различения способов чтения. Напомним, что среди них:</a:t>
            </a:r>
          </a:p>
          <a:p>
            <a:pPr algn="just">
              <a:buNone/>
            </a:pPr>
            <a:r>
              <a:rPr lang="ru-RU" dirty="0" smtClean="0"/>
              <a:t>     воспроизведение (воспроизводящее чтение),</a:t>
            </a:r>
          </a:p>
          <a:p>
            <a:pPr algn="just">
              <a:buNone/>
            </a:pPr>
            <a:r>
              <a:rPr lang="ru-RU" dirty="0" smtClean="0"/>
              <a:t>    понимание (непонимающее чтение), применение (примеряющееся чтение),</a:t>
            </a:r>
          </a:p>
          <a:p>
            <a:pPr algn="just">
              <a:buNone/>
            </a:pPr>
            <a:r>
              <a:rPr lang="ru-RU" dirty="0" smtClean="0"/>
              <a:t>    анализ (аналитическое чтение),</a:t>
            </a:r>
          </a:p>
          <a:p>
            <a:pPr algn="just">
              <a:buNone/>
            </a:pPr>
            <a:r>
              <a:rPr lang="ru-RU" dirty="0" smtClean="0"/>
              <a:t>    синтез («просеивающее выращивание»),</a:t>
            </a:r>
          </a:p>
          <a:p>
            <a:pPr algn="just">
              <a:buNone/>
            </a:pPr>
            <a:r>
              <a:rPr lang="ru-RU" dirty="0" smtClean="0"/>
              <a:t>    оценивание (критическое чтение).</a:t>
            </a:r>
          </a:p>
          <a:p>
            <a:pPr algn="just">
              <a:buNone/>
            </a:pPr>
            <a:r>
              <a:rPr lang="ru-RU" dirty="0" smtClean="0"/>
              <a:t>         Конечно, в качестве функции структурирования могло быть взято и иное средство. Например, это могла быть таксономия учебных задач </a:t>
            </a:r>
            <a:r>
              <a:rPr lang="ru-RU" dirty="0" err="1" smtClean="0"/>
              <a:t>Толлингеровой</a:t>
            </a:r>
            <a:r>
              <a:rPr lang="ru-RU" dirty="0" smtClean="0"/>
              <a:t>, или эмпирическое общение типов чтения, предлагающее различать такие навыки чтения как ≪суммирование (аргументов, вопросов, идей), определение (концепций, теорий), сравнение и противопоставление, нахождение связей с лекциями или классными дискуссиями, и увязывание с собственным опытом≫ -</a:t>
            </a:r>
            <a:endParaRPr lang="ru-RU"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dirty="0" smtClean="0"/>
              <a:t>Картотека способов работы с текстом</a:t>
            </a:r>
            <a:br>
              <a:rPr lang="ru-RU" b="1" dirty="0" smtClean="0"/>
            </a:br>
            <a:endParaRPr lang="ru-RU" b="1" dirty="0"/>
          </a:p>
        </p:txBody>
      </p:sp>
      <p:sp>
        <p:nvSpPr>
          <p:cNvPr id="3" name="Содержимое 2"/>
          <p:cNvSpPr>
            <a:spLocks noGrp="1"/>
          </p:cNvSpPr>
          <p:nvPr>
            <p:ph sz="quarter" idx="1"/>
          </p:nvPr>
        </p:nvSpPr>
        <p:spPr>
          <a:xfrm>
            <a:off x="457200" y="857232"/>
            <a:ext cx="8229600" cy="5299728"/>
          </a:xfrm>
        </p:spPr>
        <p:txBody>
          <a:bodyPr>
            <a:normAutofit fontScale="77500" lnSpcReduction="20000"/>
          </a:bodyPr>
          <a:lstStyle/>
          <a:p>
            <a:r>
              <a:rPr lang="ru-RU" dirty="0" smtClean="0"/>
              <a:t>«Двойной дневник»</a:t>
            </a:r>
          </a:p>
          <a:p>
            <a:pPr>
              <a:buNone/>
            </a:pPr>
            <a:r>
              <a:rPr lang="ru-RU" dirty="0" smtClean="0"/>
              <a:t>    Данный способ предполагает связывание прочитанного с актуальными для  учащихся вопросами и проблемами. Технически дневник организуется следующим образом.  Предлагается разделить лист бумаги на два столбца. В левом столбце предполагается конспектировать те части текста, которые привлекли особое внимание участников. В правом столбце необходимо написать комментарий к фразе, которая была отмечена слева:</a:t>
            </a:r>
          </a:p>
          <a:p>
            <a:pPr>
              <a:buNone/>
            </a:pPr>
            <a:r>
              <a:rPr lang="ru-RU" dirty="0" smtClean="0"/>
              <a:t>    – почему записана именно эта цитата?</a:t>
            </a:r>
          </a:p>
          <a:p>
            <a:pPr>
              <a:buNone/>
            </a:pPr>
            <a:r>
              <a:rPr lang="ru-RU" dirty="0" smtClean="0"/>
              <a:t>    – о чем она заставляет задуматься?</a:t>
            </a:r>
          </a:p>
          <a:p>
            <a:pPr>
              <a:buNone/>
            </a:pPr>
            <a:r>
              <a:rPr lang="ru-RU" dirty="0" smtClean="0"/>
              <a:t>       Таким образом, читая текст, нужно прерываться и делать записи в ≪Двойном дневнике≫. Необходимый минимум записей может быть заранее определен преподавателем.</a:t>
            </a:r>
            <a:endParaRPr lang="ru-RU"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847708"/>
          </a:xfrm>
        </p:spPr>
        <p:txBody>
          <a:bodyPr>
            <a:normAutofit fontScale="90000"/>
          </a:bodyPr>
          <a:lstStyle/>
          <a:p>
            <a:pPr algn="ctr"/>
            <a:r>
              <a:rPr lang="ru-RU" b="1" dirty="0" smtClean="0"/>
              <a:t/>
            </a:r>
            <a:br>
              <a:rPr lang="ru-RU" b="1" dirty="0" smtClean="0"/>
            </a:br>
            <a:r>
              <a:rPr lang="ru-RU" b="1" dirty="0" smtClean="0"/>
              <a:t>«Дневники с реакцией на прочитанное»</a:t>
            </a:r>
            <a:br>
              <a:rPr lang="ru-RU" b="1" dirty="0" smtClean="0"/>
            </a:br>
            <a:endParaRPr lang="ru-RU" b="1" dirty="0"/>
          </a:p>
        </p:txBody>
      </p:sp>
      <p:sp>
        <p:nvSpPr>
          <p:cNvPr id="3" name="Содержимое 2"/>
          <p:cNvSpPr>
            <a:spLocks noGrp="1"/>
          </p:cNvSpPr>
          <p:nvPr>
            <p:ph sz="quarter" idx="1"/>
          </p:nvPr>
        </p:nvSpPr>
        <p:spPr>
          <a:xfrm>
            <a:off x="457200" y="928670"/>
            <a:ext cx="8229600" cy="5228290"/>
          </a:xfrm>
        </p:spPr>
        <p:txBody>
          <a:bodyPr>
            <a:normAutofit fontScale="77500" lnSpcReduction="20000"/>
          </a:bodyPr>
          <a:lstStyle/>
          <a:p>
            <a:r>
              <a:rPr lang="ru-RU" dirty="0" smtClean="0"/>
              <a:t>Данный тип дневников предполагает письменное выполнение зада </a:t>
            </a:r>
            <a:r>
              <a:rPr lang="ru-RU" dirty="0" err="1" smtClean="0"/>
              <a:t>ний</a:t>
            </a:r>
            <a:r>
              <a:rPr lang="ru-RU" dirty="0" smtClean="0"/>
              <a:t>, предложенных преподавателем. Примеры заданий:</a:t>
            </a:r>
          </a:p>
          <a:p>
            <a:pPr>
              <a:buNone/>
            </a:pPr>
            <a:r>
              <a:rPr lang="ru-RU" dirty="0" smtClean="0"/>
              <a:t> – выберите три идеи в тексте, с которыми вы не согласны;</a:t>
            </a:r>
          </a:p>
          <a:p>
            <a:pPr>
              <a:buNone/>
            </a:pPr>
            <a:r>
              <a:rPr lang="ru-RU" dirty="0" smtClean="0"/>
              <a:t> – найдите одну скрытую посылку, на основании которой пишет автор;</a:t>
            </a:r>
          </a:p>
          <a:p>
            <a:pPr>
              <a:buNone/>
            </a:pPr>
            <a:r>
              <a:rPr lang="ru-RU" dirty="0" smtClean="0"/>
              <a:t> – опишите в хронологическом порядке, как развивалось ваше пони мание текста (прочитайте название и первый абзац; запишите две идеи,  которые вы уже знаете по этой теме; напишите по два вопроса, ответы на которые надеетесь найти в этом тексте; запишите ответы, когда вы их найдете; зафиксируйте хотя бы три идеи, которые вы не ожидали встретить)</a:t>
            </a:r>
          </a:p>
          <a:p>
            <a:endParaRPr lang="ru-RU" dirty="0"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847708"/>
          </a:xfrm>
        </p:spPr>
        <p:txBody>
          <a:bodyPr>
            <a:normAutofit fontScale="90000"/>
          </a:bodyPr>
          <a:lstStyle/>
          <a:p>
            <a:pPr algn="ctr"/>
            <a:r>
              <a:rPr lang="ru-RU" b="1" dirty="0" smtClean="0"/>
              <a:t/>
            </a:r>
            <a:br>
              <a:rPr lang="ru-RU" b="1" dirty="0" smtClean="0"/>
            </a:br>
            <a:r>
              <a:rPr lang="ru-RU" b="1" dirty="0" smtClean="0"/>
              <a:t>«Зигзаг» («Мозаика </a:t>
            </a:r>
            <a:r>
              <a:rPr lang="en-US" b="1" dirty="0" smtClean="0"/>
              <a:t>II»)</a:t>
            </a:r>
            <a:br>
              <a:rPr lang="en-US" b="1" dirty="0" smtClean="0"/>
            </a:br>
            <a:endParaRPr lang="ru-RU" b="1" dirty="0"/>
          </a:p>
        </p:txBody>
      </p:sp>
      <p:sp>
        <p:nvSpPr>
          <p:cNvPr id="3" name="Содержимое 2"/>
          <p:cNvSpPr>
            <a:spLocks noGrp="1"/>
          </p:cNvSpPr>
          <p:nvPr>
            <p:ph sz="quarter" idx="1"/>
          </p:nvPr>
        </p:nvSpPr>
        <p:spPr>
          <a:xfrm>
            <a:off x="457200" y="714356"/>
            <a:ext cx="8229600" cy="5442604"/>
          </a:xfrm>
        </p:spPr>
        <p:txBody>
          <a:bodyPr>
            <a:normAutofit fontScale="77500" lnSpcReduction="20000"/>
          </a:bodyPr>
          <a:lstStyle/>
          <a:p>
            <a:pPr>
              <a:buNone/>
            </a:pPr>
            <a:r>
              <a:rPr lang="ru-RU" dirty="0" smtClean="0"/>
              <a:t>     Все учащиеся получают задание – прочитать общий для всех текст.</a:t>
            </a:r>
          </a:p>
          <a:p>
            <a:pPr>
              <a:buNone/>
            </a:pPr>
            <a:r>
              <a:rPr lang="ru-RU" dirty="0" smtClean="0"/>
              <a:t>    Познакомившись со всем материал целиком (это принципиальное отличие от ≪Мозаики≫, в которой участники изначально получают только часть текста), каждый получает номер в своей домашней группе. Согласно этим номерам ученики на время расходятся по экспертным группам, чтобы досконально овладеть темой и затем помочь своим коллегам в домашней группе проработать и освоить новую информацию. Проблемные вопросы для работы в экспертных группах могут быть заранее подготовлены преподавателем.</a:t>
            </a:r>
          </a:p>
          <a:p>
            <a:pPr>
              <a:buNone/>
            </a:pPr>
            <a:r>
              <a:rPr lang="ru-RU" dirty="0" smtClean="0"/>
              <a:t>    По окончании групповой работы участников можно проверить на знание всего материала, а не только той части, экспертами по которой они являются (</a:t>
            </a:r>
            <a:r>
              <a:rPr lang="ru-RU" dirty="0" err="1" smtClean="0"/>
              <a:t>Крету</a:t>
            </a:r>
            <a:r>
              <a:rPr lang="ru-RU" dirty="0" smtClean="0"/>
              <a:t> Д. Мотивация учащихся на уроке / Перемена, т.4.- №2).</a:t>
            </a:r>
            <a:endParaRPr lang="ru-RU"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919146"/>
          </a:xfrm>
        </p:spPr>
        <p:txBody>
          <a:bodyPr>
            <a:normAutofit fontScale="90000"/>
          </a:bodyPr>
          <a:lstStyle/>
          <a:p>
            <a:pPr algn="ctr"/>
            <a:r>
              <a:rPr lang="ru-RU" b="1" dirty="0" smtClean="0"/>
              <a:t>«Знаю / Хочу узнать / Узнал»</a:t>
            </a:r>
            <a:br>
              <a:rPr lang="ru-RU" b="1" dirty="0" smtClean="0"/>
            </a:br>
            <a:endParaRPr lang="ru-RU" b="1" dirty="0"/>
          </a:p>
        </p:txBody>
      </p:sp>
      <p:sp>
        <p:nvSpPr>
          <p:cNvPr id="3" name="Содержимое 2"/>
          <p:cNvSpPr>
            <a:spLocks noGrp="1"/>
          </p:cNvSpPr>
          <p:nvPr>
            <p:ph sz="quarter" idx="1"/>
          </p:nvPr>
        </p:nvSpPr>
        <p:spPr>
          <a:xfrm>
            <a:off x="457200" y="1000108"/>
            <a:ext cx="8229600" cy="5156852"/>
          </a:xfrm>
        </p:spPr>
        <p:txBody>
          <a:bodyPr>
            <a:normAutofit fontScale="85000" lnSpcReduction="20000"/>
          </a:bodyPr>
          <a:lstStyle/>
          <a:p>
            <a:r>
              <a:rPr lang="ru-RU" dirty="0" smtClean="0"/>
              <a:t>Данный способ предполагает выполнение следующих действий:</a:t>
            </a:r>
          </a:p>
          <a:p>
            <a:r>
              <a:rPr lang="ru-RU" dirty="0" smtClean="0"/>
              <a:t>– мозговой штурм, результатом которого должно стать определение того, что студенты знают по теме;</a:t>
            </a:r>
          </a:p>
          <a:p>
            <a:r>
              <a:rPr lang="ru-RU" dirty="0" smtClean="0"/>
              <a:t>– определение того, что они хотят узнать из текста;</a:t>
            </a:r>
          </a:p>
          <a:p>
            <a:r>
              <a:rPr lang="ru-RU" dirty="0" smtClean="0"/>
              <a:t>– знакомство с текстом с фиксацией того нового, что удалось узнать в соответствии со своим исходным запросом.</a:t>
            </a:r>
          </a:p>
          <a:p>
            <a:r>
              <a:rPr lang="ru-RU" dirty="0" smtClean="0"/>
              <a:t>Результаты данной работы могут быть представлены в виде таблицы</a:t>
            </a:r>
          </a:p>
          <a:p>
            <a:r>
              <a:rPr lang="ru-RU" dirty="0" smtClean="0"/>
              <a:t>(</a:t>
            </a:r>
            <a:r>
              <a:rPr lang="ru-RU" dirty="0" err="1" smtClean="0"/>
              <a:t>Крету</a:t>
            </a:r>
            <a:r>
              <a:rPr lang="ru-RU" dirty="0" smtClean="0"/>
              <a:t> Д. Мотивация учащихся на уроке / Перемена, т.4.- №2).</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en-US" b="1" dirty="0" smtClean="0"/>
              <a:t>I.N.S.E.R.T.»</a:t>
            </a:r>
            <a:br>
              <a:rPr lang="en-US" b="1" dirty="0" smtClean="0"/>
            </a:br>
            <a:endParaRPr lang="ru-RU" b="1" dirty="0"/>
          </a:p>
        </p:txBody>
      </p:sp>
      <p:sp>
        <p:nvSpPr>
          <p:cNvPr id="3" name="Содержимое 2"/>
          <p:cNvSpPr>
            <a:spLocks noGrp="1"/>
          </p:cNvSpPr>
          <p:nvPr>
            <p:ph sz="quarter" idx="1"/>
          </p:nvPr>
        </p:nvSpPr>
        <p:spPr>
          <a:xfrm>
            <a:off x="457200" y="857232"/>
            <a:ext cx="8229600" cy="5299728"/>
          </a:xfrm>
        </p:spPr>
        <p:txBody>
          <a:bodyPr>
            <a:normAutofit fontScale="77500" lnSpcReduction="20000"/>
          </a:bodyPr>
          <a:lstStyle/>
          <a:p>
            <a:r>
              <a:rPr lang="ru-RU" dirty="0" smtClean="0"/>
              <a:t>Данный способ предполагает сравнение первоначальных ожиданий с результатами чтения. Обработка текста производится с помощью следующих пометок: ≪+≫ – укажите место, которое подтверждает верность ваших предположений;</a:t>
            </a:r>
          </a:p>
          <a:p>
            <a:r>
              <a:rPr lang="ru-RU" dirty="0" smtClean="0"/>
              <a:t>≪-≫ –укажите место, которое опровергает ваши предположения;</a:t>
            </a:r>
          </a:p>
          <a:p>
            <a:r>
              <a:rPr lang="ru-RU" dirty="0" smtClean="0"/>
              <a:t>≪!≫ – укажите место, в котором содержится важная информация,</a:t>
            </a:r>
          </a:p>
          <a:p>
            <a:r>
              <a:rPr lang="ru-RU" dirty="0" smtClean="0"/>
              <a:t>которую вы не ожидали увидеть;</a:t>
            </a:r>
          </a:p>
          <a:p>
            <a:r>
              <a:rPr lang="ru-RU" dirty="0" smtClean="0"/>
              <a:t>≪?≫ – укажите место, содержащее то, о чем вы хотели бы узнать больше.</a:t>
            </a:r>
          </a:p>
          <a:p>
            <a:r>
              <a:rPr lang="ru-RU" dirty="0" smtClean="0"/>
              <a:t>После чтения текста студенты могут сравнить свои пометки (</a:t>
            </a:r>
            <a:r>
              <a:rPr lang="ru-RU" dirty="0" err="1" smtClean="0"/>
              <a:t>Крету</a:t>
            </a:r>
            <a:r>
              <a:rPr lang="ru-RU" dirty="0" smtClean="0"/>
              <a:t> Д. Мотивация учащихся на уроке / Перемена, т.4.- №2).</a:t>
            </a:r>
            <a:endParaRPr lang="ru-RU"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990584"/>
          </a:xfrm>
        </p:spPr>
        <p:txBody>
          <a:bodyPr>
            <a:normAutofit fontScale="90000"/>
          </a:bodyPr>
          <a:lstStyle/>
          <a:p>
            <a:pPr algn="ctr"/>
            <a:r>
              <a:rPr lang="ru-RU" b="1" dirty="0" smtClean="0"/>
              <a:t>«Карта идей / понятий»</a:t>
            </a:r>
            <a:br>
              <a:rPr lang="ru-RU" b="1" dirty="0" smtClean="0"/>
            </a:br>
            <a:endParaRPr lang="ru-RU" b="1" dirty="0"/>
          </a:p>
        </p:txBody>
      </p:sp>
      <p:sp>
        <p:nvSpPr>
          <p:cNvPr id="3" name="Содержимое 2"/>
          <p:cNvSpPr>
            <a:spLocks noGrp="1"/>
          </p:cNvSpPr>
          <p:nvPr>
            <p:ph sz="quarter" idx="1"/>
          </p:nvPr>
        </p:nvSpPr>
        <p:spPr>
          <a:xfrm>
            <a:off x="457200" y="1000108"/>
            <a:ext cx="8229600" cy="5156852"/>
          </a:xfrm>
        </p:spPr>
        <p:txBody>
          <a:bodyPr>
            <a:normAutofit fontScale="77500" lnSpcReduction="20000"/>
          </a:bodyPr>
          <a:lstStyle/>
          <a:p>
            <a:r>
              <a:rPr lang="ru-RU" dirty="0" smtClean="0"/>
              <a:t>≪Карта идей / понятий≫ (</a:t>
            </a:r>
            <a:r>
              <a:rPr lang="ru-RU" dirty="0" err="1" smtClean="0"/>
              <a:t>Novak</a:t>
            </a:r>
            <a:r>
              <a:rPr lang="ru-RU" dirty="0" smtClean="0"/>
              <a:t> </a:t>
            </a:r>
            <a:r>
              <a:rPr lang="ru-RU" dirty="0" err="1" smtClean="0"/>
              <a:t>and</a:t>
            </a:r>
            <a:r>
              <a:rPr lang="ru-RU" dirty="0" smtClean="0"/>
              <a:t> </a:t>
            </a:r>
            <a:r>
              <a:rPr lang="ru-RU" dirty="0" err="1" smtClean="0"/>
              <a:t>Gowin</a:t>
            </a:r>
            <a:r>
              <a:rPr lang="ru-RU" dirty="0" smtClean="0"/>
              <a:t>, 1984) предлагает студентам индивидуально или в малых группах изобразить содержание текста (или отдельного понятия из текста) в виде карты. Карты идей или понятий могут быть достаточно простыми, например, в виде блок-схем, а могут содержать сложные ответвления. Кроме фиксации основных идей и их доказательств, студенты могут установить внутренние логические связи предложенного материала и изобразить графически неявные модели (</a:t>
            </a:r>
            <a:r>
              <a:rPr lang="ru-RU" dirty="0" err="1" smtClean="0"/>
              <a:t>Meyers</a:t>
            </a:r>
            <a:r>
              <a:rPr lang="ru-RU" dirty="0" smtClean="0"/>
              <a:t> C., </a:t>
            </a:r>
            <a:r>
              <a:rPr lang="ru-RU" dirty="0" err="1" smtClean="0"/>
              <a:t>Jones</a:t>
            </a:r>
            <a:r>
              <a:rPr lang="ru-RU" dirty="0" smtClean="0"/>
              <a:t> T. </a:t>
            </a:r>
            <a:r>
              <a:rPr lang="ru-RU" dirty="0" err="1" smtClean="0"/>
              <a:t>Integrating</a:t>
            </a:r>
            <a:r>
              <a:rPr lang="ru-RU" dirty="0" smtClean="0"/>
              <a:t> </a:t>
            </a:r>
            <a:r>
              <a:rPr lang="ru-RU" dirty="0" err="1" smtClean="0"/>
              <a:t>Reading</a:t>
            </a:r>
            <a:endParaRPr lang="ru-RU" dirty="0" smtClean="0"/>
          </a:p>
          <a:p>
            <a:r>
              <a:rPr lang="en-US" dirty="0" smtClean="0"/>
              <a:t>Materials and Guest Speakers / Promoting Active Learning. Strategies for the</a:t>
            </a:r>
          </a:p>
          <a:p>
            <a:pPr>
              <a:buNone/>
            </a:pPr>
            <a:r>
              <a:rPr lang="ru-RU" dirty="0" smtClean="0"/>
              <a:t>    </a:t>
            </a:r>
            <a:r>
              <a:rPr lang="en-US" dirty="0" smtClean="0"/>
              <a:t>college classroom. - 1993).</a:t>
            </a:r>
            <a:endParaRPr lang="ru-RU"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dirty="0" smtClean="0"/>
              <a:t>«Критические дискуссионные группы»</a:t>
            </a:r>
            <a:br>
              <a:rPr lang="ru-RU" b="1" dirty="0" smtClean="0"/>
            </a:br>
            <a:endParaRPr lang="ru-RU" b="1" dirty="0"/>
          </a:p>
        </p:txBody>
      </p:sp>
      <p:sp>
        <p:nvSpPr>
          <p:cNvPr id="3" name="Содержимое 2"/>
          <p:cNvSpPr>
            <a:spLocks noGrp="1"/>
          </p:cNvSpPr>
          <p:nvPr>
            <p:ph sz="quarter" idx="1"/>
          </p:nvPr>
        </p:nvSpPr>
        <p:spPr>
          <a:xfrm>
            <a:off x="457200" y="928670"/>
            <a:ext cx="8229600" cy="5228290"/>
          </a:xfrm>
        </p:spPr>
        <p:txBody>
          <a:bodyPr>
            <a:normAutofit fontScale="62500" lnSpcReduction="20000"/>
          </a:bodyPr>
          <a:lstStyle/>
          <a:p>
            <a:r>
              <a:rPr lang="ru-RU" dirty="0" smtClean="0"/>
              <a:t>≪Критическая дискуссионная группа≫ – вид работы, предполагаю-</a:t>
            </a:r>
          </a:p>
          <a:p>
            <a:r>
              <a:rPr lang="ru-RU" dirty="0" err="1" smtClean="0"/>
              <a:t>щий</a:t>
            </a:r>
            <a:r>
              <a:rPr lang="ru-RU" dirty="0" smtClean="0"/>
              <a:t>, что студенты подходят к тексту с заведомым скептицизмом и подвергают сомнению его содержание. Для работы с публицистическим или иным текстом может быть предложен набор следующих заданий:</a:t>
            </a:r>
          </a:p>
          <a:p>
            <a:r>
              <a:rPr lang="ru-RU" dirty="0" smtClean="0"/>
              <a:t>– Какой главный вопрос ставится в этом отрывке, и какой ответ предлагает автор?</a:t>
            </a:r>
          </a:p>
          <a:p>
            <a:r>
              <a:rPr lang="ru-RU" dirty="0" smtClean="0"/>
              <a:t>– Какие ценности, не сформулированные автором в тексте, необходимо принять, чтобы сделать такой же вывод, как делает автор?</a:t>
            </a:r>
          </a:p>
          <a:p>
            <a:r>
              <a:rPr lang="ru-RU" dirty="0" smtClean="0"/>
              <a:t>– С какими предположениями, высказанными в форме </a:t>
            </a:r>
            <a:r>
              <a:rPr lang="ru-RU" dirty="0" err="1" smtClean="0"/>
              <a:t>описаний,необходимо</a:t>
            </a:r>
            <a:r>
              <a:rPr lang="ru-RU" dirty="0" smtClean="0"/>
              <a:t> согласиться, чтобы сделать такой же вывод, как делает автор (присутствуют ли в тексте какие-то авторские характеристики людей или идей, с которыми можно не согласиться)?</a:t>
            </a:r>
          </a:p>
          <a:p>
            <a:r>
              <a:rPr lang="ru-RU" dirty="0" smtClean="0"/>
              <a:t>– Какие факты автор просит принять на веру?</a:t>
            </a:r>
          </a:p>
          <a:p>
            <a:r>
              <a:rPr lang="ru-RU" dirty="0" smtClean="0"/>
              <a:t>– Что осталось недосказанным? (по материалам проекта ≪Развитие критического мышления через чтения и письмо в системе высшего образования)</a:t>
            </a:r>
            <a:endParaRPr lang="ru-RU"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dirty="0" smtClean="0"/>
              <a:t>«Оставьте за мной последнее слово»</a:t>
            </a:r>
            <a:br>
              <a:rPr lang="ru-RU" b="1" dirty="0" smtClean="0"/>
            </a:br>
            <a:endParaRPr lang="ru-RU" b="1" dirty="0"/>
          </a:p>
        </p:txBody>
      </p:sp>
      <p:sp>
        <p:nvSpPr>
          <p:cNvPr id="3" name="Содержимое 2"/>
          <p:cNvSpPr>
            <a:spLocks noGrp="1"/>
          </p:cNvSpPr>
          <p:nvPr>
            <p:ph sz="quarter" idx="1"/>
          </p:nvPr>
        </p:nvSpPr>
        <p:spPr>
          <a:xfrm>
            <a:off x="457200" y="928670"/>
            <a:ext cx="8229600" cy="5228290"/>
          </a:xfrm>
        </p:spPr>
        <p:txBody>
          <a:bodyPr>
            <a:normAutofit fontScale="55000" lnSpcReduction="20000"/>
          </a:bodyPr>
          <a:lstStyle/>
          <a:p>
            <a:r>
              <a:rPr lang="ru-RU" dirty="0" smtClean="0"/>
              <a:t>≪Оставьте за мной последнее слово≫ (</a:t>
            </a:r>
            <a:r>
              <a:rPr lang="ru-RU" dirty="0" err="1" smtClean="0"/>
              <a:t>Harste</a:t>
            </a:r>
            <a:r>
              <a:rPr lang="ru-RU" dirty="0" smtClean="0"/>
              <a:t> </a:t>
            </a:r>
            <a:r>
              <a:rPr lang="ru-RU" dirty="0" err="1" smtClean="0"/>
              <a:t>and</a:t>
            </a:r>
            <a:r>
              <a:rPr lang="ru-RU" dirty="0" smtClean="0"/>
              <a:t> </a:t>
            </a:r>
            <a:r>
              <a:rPr lang="ru-RU" dirty="0" err="1" smtClean="0"/>
              <a:t>Short</a:t>
            </a:r>
            <a:r>
              <a:rPr lang="ru-RU" dirty="0" smtClean="0"/>
              <a:t>) – способ</a:t>
            </a:r>
          </a:p>
          <a:p>
            <a:r>
              <a:rPr lang="ru-RU" dirty="0" smtClean="0"/>
              <a:t>чтения текста, при котором студенты выбирают самый важный, по их мне-</a:t>
            </a:r>
          </a:p>
          <a:p>
            <a:r>
              <a:rPr lang="ru-RU" dirty="0" err="1" smtClean="0"/>
              <a:t>нию</a:t>
            </a:r>
            <a:r>
              <a:rPr lang="ru-RU" dirty="0" smtClean="0"/>
              <a:t>, отрывок и записывают его на одной стороне листа бумаги. С другой</a:t>
            </a:r>
          </a:p>
          <a:p>
            <a:r>
              <a:rPr lang="ru-RU" dirty="0" smtClean="0"/>
              <a:t>стороны пишутся следующего рода комментарии:</a:t>
            </a:r>
          </a:p>
          <a:p>
            <a:r>
              <a:rPr lang="ru-RU" dirty="0" smtClean="0"/>
              <a:t>– Какие мысли вызвал этот отрывок?</a:t>
            </a:r>
          </a:p>
          <a:p>
            <a:r>
              <a:rPr lang="ru-RU" dirty="0" smtClean="0"/>
              <a:t>– Почему это важно?</a:t>
            </a:r>
          </a:p>
          <a:p>
            <a:r>
              <a:rPr lang="ru-RU" dirty="0" smtClean="0"/>
              <a:t>– Можно ли подвергнуть это сомнению?</a:t>
            </a:r>
          </a:p>
          <a:p>
            <a:r>
              <a:rPr lang="ru-RU" dirty="0" smtClean="0"/>
              <a:t>Во время последующего обсуждения поочередно читаются выбранные</a:t>
            </a:r>
          </a:p>
          <a:p>
            <a:r>
              <a:rPr lang="ru-RU" dirty="0" smtClean="0"/>
              <a:t>для комментирования отрывки. Преподаватель, после чтения кем-то из </a:t>
            </a:r>
            <a:r>
              <a:rPr lang="ru-RU" dirty="0" err="1" smtClean="0"/>
              <a:t>сту</a:t>
            </a:r>
            <a:r>
              <a:rPr lang="ru-RU" dirty="0" smtClean="0"/>
              <a:t>-</a:t>
            </a:r>
          </a:p>
          <a:p>
            <a:r>
              <a:rPr lang="ru-RU" dirty="0" err="1" smtClean="0"/>
              <a:t>дентов</a:t>
            </a:r>
            <a:r>
              <a:rPr lang="ru-RU" dirty="0" smtClean="0"/>
              <a:t> своего отрывка, приглашает других прокомментировать этот же </a:t>
            </a:r>
            <a:r>
              <a:rPr lang="ru-RU" dirty="0" err="1" smtClean="0"/>
              <a:t>отры</a:t>
            </a:r>
            <a:r>
              <a:rPr lang="ru-RU" dirty="0" smtClean="0"/>
              <a:t>-</a:t>
            </a:r>
          </a:p>
          <a:p>
            <a:r>
              <a:rPr lang="ru-RU" dirty="0" err="1" smtClean="0"/>
              <a:t>вок</a:t>
            </a:r>
            <a:r>
              <a:rPr lang="ru-RU" dirty="0" smtClean="0"/>
              <a:t>. Выслушав всех, студент дает свой комментарий. За ним, таким образом,</a:t>
            </a:r>
          </a:p>
          <a:p>
            <a:r>
              <a:rPr lang="ru-RU" dirty="0" smtClean="0"/>
              <a:t>остается последнее слово (по материалам проекта ≪Развитие критического</a:t>
            </a:r>
          </a:p>
          <a:p>
            <a:r>
              <a:rPr lang="ru-RU" dirty="0" smtClean="0"/>
              <a:t>мышления через чтения и письмо в системе высшего образования).</a:t>
            </a:r>
            <a:endParaRPr lang="ru-RU"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dirty="0" smtClean="0"/>
              <a:t>«Спросите у автора»</a:t>
            </a:r>
            <a:br>
              <a:rPr lang="ru-RU" b="1" dirty="0" smtClean="0"/>
            </a:br>
            <a:endParaRPr lang="ru-RU" b="1" dirty="0"/>
          </a:p>
        </p:txBody>
      </p:sp>
      <p:sp>
        <p:nvSpPr>
          <p:cNvPr id="3" name="Содержимое 2"/>
          <p:cNvSpPr>
            <a:spLocks noGrp="1"/>
          </p:cNvSpPr>
          <p:nvPr>
            <p:ph sz="quarter" idx="1"/>
          </p:nvPr>
        </p:nvSpPr>
        <p:spPr>
          <a:xfrm>
            <a:off x="428596" y="857232"/>
            <a:ext cx="8229600" cy="5299728"/>
          </a:xfrm>
        </p:spPr>
        <p:txBody>
          <a:bodyPr>
            <a:normAutofit fontScale="70000" lnSpcReduction="20000"/>
          </a:bodyPr>
          <a:lstStyle/>
          <a:p>
            <a:r>
              <a:rPr lang="ru-RU" dirty="0" smtClean="0"/>
              <a:t>≪Спросите у автора≫ (</a:t>
            </a:r>
            <a:r>
              <a:rPr lang="ru-RU" dirty="0" err="1" smtClean="0"/>
              <a:t>Beck</a:t>
            </a:r>
            <a:r>
              <a:rPr lang="ru-RU" dirty="0" smtClean="0"/>
              <a:t> и </a:t>
            </a:r>
            <a:r>
              <a:rPr lang="ru-RU" dirty="0" err="1" smtClean="0"/>
              <a:t>др</a:t>
            </a:r>
            <a:r>
              <a:rPr lang="ru-RU" dirty="0" smtClean="0"/>
              <a:t>, 1998) – прием, инициирующий у студентов постановку вопросов к автору текста (давать объяснения в данном случае могут пытаться другие студенты или преподаватель). Для того, чтобы побудить студентов читать активно и требовать затем дополнительные разъяснения, преподавателем могут использоваться</a:t>
            </a:r>
          </a:p>
          <a:p>
            <a:pPr>
              <a:buNone/>
            </a:pPr>
            <a:r>
              <a:rPr lang="ru-RU" dirty="0" smtClean="0"/>
              <a:t>следующие фокусирующие вопросы:</a:t>
            </a:r>
          </a:p>
          <a:p>
            <a:pPr>
              <a:buNone/>
            </a:pPr>
            <a:r>
              <a:rPr lang="ru-RU" dirty="0" smtClean="0"/>
              <a:t>– О чем, как вам кажется, говорит здесь автор?</a:t>
            </a:r>
          </a:p>
          <a:p>
            <a:pPr>
              <a:buNone/>
            </a:pPr>
            <a:r>
              <a:rPr lang="ru-RU" dirty="0" smtClean="0"/>
              <a:t>– Как мы могли бы выразить это яснее?</a:t>
            </a:r>
          </a:p>
          <a:p>
            <a:pPr>
              <a:buNone/>
            </a:pPr>
            <a:r>
              <a:rPr lang="ru-RU" dirty="0" smtClean="0"/>
              <a:t>– Почему нам автор сообщает это теперь?</a:t>
            </a:r>
          </a:p>
          <a:p>
            <a:pPr>
              <a:buNone/>
            </a:pPr>
            <a:r>
              <a:rPr lang="ru-RU" dirty="0" smtClean="0"/>
              <a:t>– Что необходимо знать заранее, чтобы понять прочитанное?</a:t>
            </a:r>
          </a:p>
          <a:p>
            <a:pPr>
              <a:buNone/>
            </a:pPr>
            <a:r>
              <a:rPr lang="ru-RU" dirty="0" smtClean="0"/>
              <a:t>– Куда, по вашему предположению, приведет аргументация автора?</a:t>
            </a:r>
          </a:p>
          <a:p>
            <a:pPr>
              <a:buNone/>
            </a:pPr>
            <a:r>
              <a:rPr lang="ru-RU" dirty="0" smtClean="0"/>
              <a:t>(по материалам проекта ≪Развитие критического мышления через чтения</a:t>
            </a:r>
          </a:p>
          <a:p>
            <a:pPr>
              <a:buNone/>
            </a:pPr>
            <a:r>
              <a:rPr lang="ru-RU" dirty="0" smtClean="0"/>
              <a:t>и письмо в системе высшего образования).</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0"/>
            <a:ext cx="7498080" cy="857232"/>
          </a:xfrm>
        </p:spPr>
        <p:txBody>
          <a:bodyPr>
            <a:normAutofit fontScale="90000"/>
          </a:bodyPr>
          <a:lstStyle/>
          <a:p>
            <a:r>
              <a:rPr lang="ru-RU" sz="3600" dirty="0" smtClean="0"/>
              <a:t/>
            </a:r>
            <a:br>
              <a:rPr lang="ru-RU" sz="3600" dirty="0" smtClean="0"/>
            </a:br>
            <a:r>
              <a:rPr lang="ru-RU" sz="3600" dirty="0" smtClean="0"/>
              <a:t>Проблемы содержательного характера</a:t>
            </a:r>
            <a:r>
              <a:rPr lang="ru-RU" dirty="0" smtClean="0"/>
              <a:t/>
            </a:r>
            <a:br>
              <a:rPr lang="ru-RU" dirty="0" smtClean="0"/>
            </a:br>
            <a:endParaRPr lang="ru-RU" dirty="0"/>
          </a:p>
        </p:txBody>
      </p:sp>
      <p:sp>
        <p:nvSpPr>
          <p:cNvPr id="3" name="Содержимое 2"/>
          <p:cNvSpPr>
            <a:spLocks noGrp="1"/>
          </p:cNvSpPr>
          <p:nvPr>
            <p:ph idx="1"/>
          </p:nvPr>
        </p:nvSpPr>
        <p:spPr>
          <a:xfrm>
            <a:off x="1435608" y="642918"/>
            <a:ext cx="7498080" cy="5605482"/>
          </a:xfrm>
        </p:spPr>
        <p:txBody>
          <a:bodyPr>
            <a:normAutofit fontScale="92500"/>
          </a:bodyPr>
          <a:lstStyle/>
          <a:p>
            <a:r>
              <a:rPr lang="ru-RU" sz="1600" b="1" dirty="0" smtClean="0">
                <a:solidFill>
                  <a:schemeClr val="tx2">
                    <a:lumMod val="60000"/>
                    <a:lumOff val="40000"/>
                  </a:schemeClr>
                </a:solidFill>
              </a:rPr>
              <a:t>1.Содержание учебного предмета «Русский язык» не в полной мере обеспечивает формирование коммуникативных компетенций обучающихся.  Теоретические знания оказываются изолированными от умения применять их в практической речевой деятельности.</a:t>
            </a:r>
          </a:p>
          <a:p>
            <a:pPr>
              <a:buNone/>
            </a:pPr>
            <a:r>
              <a:rPr lang="ru-RU" sz="1600" b="1" dirty="0" smtClean="0">
                <a:solidFill>
                  <a:schemeClr val="tx2">
                    <a:lumMod val="60000"/>
                    <a:lumOff val="40000"/>
                  </a:schemeClr>
                </a:solidFill>
              </a:rPr>
              <a:t>        2. Не обеспечена в полной мере дифференциация содержания учебного предмета с учётом образовательных потребностей и интересов обучающихся, их уровня владения русским языком для организации углублённого изучения ( профильного обучения) учебного предмета, а также для изучения русского языка в условиях </a:t>
            </a:r>
            <a:r>
              <a:rPr lang="ru-RU" sz="1600" b="1" dirty="0" err="1" smtClean="0">
                <a:solidFill>
                  <a:schemeClr val="tx2">
                    <a:lumMod val="60000"/>
                    <a:lumOff val="40000"/>
                  </a:schemeClr>
                </a:solidFill>
              </a:rPr>
              <a:t>многоязычия</a:t>
            </a:r>
            <a:r>
              <a:rPr lang="ru-RU" sz="1600" b="1" dirty="0" smtClean="0">
                <a:solidFill>
                  <a:schemeClr val="tx2">
                    <a:lumMod val="60000"/>
                    <a:lumOff val="40000"/>
                  </a:schemeClr>
                </a:solidFill>
              </a:rPr>
              <a:t>.</a:t>
            </a:r>
          </a:p>
          <a:p>
            <a:pPr>
              <a:buNone/>
            </a:pPr>
            <a:r>
              <a:rPr lang="ru-RU" sz="1600" dirty="0" smtClean="0"/>
              <a:t>         3</a:t>
            </a:r>
            <a:r>
              <a:rPr lang="ru-RU" sz="1600" b="1" dirty="0" smtClean="0">
                <a:solidFill>
                  <a:schemeClr val="accent4">
                    <a:lumMod val="50000"/>
                  </a:schemeClr>
                </a:solidFill>
              </a:rPr>
              <a:t>. В содержании учебного предмета»Литература» основное внимание уделяется знакомству с </a:t>
            </a:r>
            <a:r>
              <a:rPr lang="ru-RU" sz="1600" b="1" dirty="0" err="1" smtClean="0">
                <a:solidFill>
                  <a:schemeClr val="accent4">
                    <a:lumMod val="50000"/>
                  </a:schemeClr>
                </a:solidFill>
              </a:rPr>
              <a:t>историко</a:t>
            </a:r>
            <a:r>
              <a:rPr lang="ru-RU" sz="1600" b="1" dirty="0" smtClean="0">
                <a:solidFill>
                  <a:schemeClr val="accent4">
                    <a:lumMod val="50000"/>
                  </a:schemeClr>
                </a:solidFill>
              </a:rPr>
              <a:t> – культурной информацией о произведении, авторе и литературном процессе, а недостаточно внимания уделяется способности понимать художественный текст.</a:t>
            </a:r>
          </a:p>
          <a:p>
            <a:pPr>
              <a:buNone/>
            </a:pPr>
            <a:r>
              <a:rPr lang="ru-RU" sz="1600" b="1" dirty="0" smtClean="0">
                <a:solidFill>
                  <a:schemeClr val="accent4">
                    <a:lumMod val="50000"/>
                  </a:schemeClr>
                </a:solidFill>
              </a:rPr>
              <a:t>        4.Изучаемые произведения не всегда соответствуют возрасту обучающихся.</a:t>
            </a:r>
          </a:p>
          <a:p>
            <a:pPr>
              <a:buNone/>
            </a:pPr>
            <a:r>
              <a:rPr lang="ru-RU" sz="1600" b="1" dirty="0" smtClean="0">
                <a:solidFill>
                  <a:schemeClr val="accent4">
                    <a:lumMod val="50000"/>
                  </a:schemeClr>
                </a:solidFill>
              </a:rPr>
              <a:t>        5.Несоответствие речевого опыта современных  обучающихся и языка литературных произведений.</a:t>
            </a:r>
          </a:p>
          <a:p>
            <a:pPr>
              <a:buNone/>
            </a:pPr>
            <a:r>
              <a:rPr lang="ru-RU" sz="1600" dirty="0" smtClean="0"/>
              <a:t>        6. В образовательных программах по литературе уделяется </a:t>
            </a:r>
            <a:r>
              <a:rPr lang="ru-RU" sz="1600" dirty="0" err="1" smtClean="0"/>
              <a:t>недостатьчное</a:t>
            </a:r>
            <a:r>
              <a:rPr lang="ru-RU" sz="1600" dirty="0" smtClean="0"/>
              <a:t> внимание произведениям о жизни и проблемам современных детей и подростков</a:t>
            </a:r>
          </a:p>
          <a:p>
            <a:pPr>
              <a:buNone/>
            </a:pPr>
            <a:r>
              <a:rPr lang="ru-RU" sz="1600" dirty="0" smtClean="0"/>
              <a:t>        7. Содержание учебного предмета «Литература» не в полной мере отражает этнокультурные особенности и традиции народов РФ., а также не предполагает изучение произведений, созданных на языках народов РФ и переведённых на русский язык.</a:t>
            </a:r>
          </a:p>
          <a:p>
            <a:pPr>
              <a:buNone/>
            </a:pPr>
            <a:endParaRPr lang="ru-RU" sz="16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dirty="0" smtClean="0"/>
              <a:t>«Тесты по чтению»</a:t>
            </a:r>
            <a:br>
              <a:rPr lang="ru-RU" b="1" dirty="0" smtClean="0"/>
            </a:br>
            <a:endParaRPr lang="ru-RU" b="1" dirty="0"/>
          </a:p>
        </p:txBody>
      </p:sp>
      <p:sp>
        <p:nvSpPr>
          <p:cNvPr id="3" name="Содержимое 2"/>
          <p:cNvSpPr>
            <a:spLocks noGrp="1"/>
          </p:cNvSpPr>
          <p:nvPr>
            <p:ph sz="quarter" idx="1"/>
          </p:nvPr>
        </p:nvSpPr>
        <p:spPr/>
        <p:txBody>
          <a:bodyPr>
            <a:normAutofit fontScale="85000" lnSpcReduction="10000"/>
          </a:bodyPr>
          <a:lstStyle/>
          <a:p>
            <a:pPr>
              <a:buNone/>
            </a:pPr>
            <a:r>
              <a:rPr lang="ru-RU" dirty="0" smtClean="0"/>
              <a:t>Такой вид работы как ≪Тесты по чтению≫, предлагает </a:t>
            </a:r>
            <a:r>
              <a:rPr lang="ru-RU" dirty="0" smtClean="0"/>
              <a:t>участникам, которые </a:t>
            </a:r>
            <a:r>
              <a:rPr lang="ru-RU" dirty="0" smtClean="0"/>
              <a:t>разбились на пары, составить друг другу тест по тем понятиям </a:t>
            </a:r>
            <a:r>
              <a:rPr lang="ru-RU" dirty="0" smtClean="0"/>
              <a:t>и идеям</a:t>
            </a:r>
            <a:r>
              <a:rPr lang="ru-RU" dirty="0" smtClean="0"/>
              <a:t>, которые содержатся в материалах для </a:t>
            </a:r>
            <a:r>
              <a:rPr lang="ru-RU" dirty="0" smtClean="0"/>
              <a:t>чтения .После </a:t>
            </a:r>
            <a:r>
              <a:rPr lang="ru-RU" dirty="0" smtClean="0"/>
              <a:t>выполнения тестов, парам предлагается сверить ответы, </a:t>
            </a:r>
            <a:r>
              <a:rPr lang="ru-RU" dirty="0" smtClean="0"/>
              <a:t>обсудить </a:t>
            </a:r>
            <a:r>
              <a:rPr lang="ru-RU" dirty="0" smtClean="0"/>
              <a:t>тесты на предмет точности вопросов и их связи с текстом. Если </a:t>
            </a:r>
            <a:r>
              <a:rPr lang="ru-RU" dirty="0" smtClean="0"/>
              <a:t>в процессе </a:t>
            </a:r>
            <a:r>
              <a:rPr lang="ru-RU" dirty="0" smtClean="0"/>
              <a:t>обсуждения между партнерами возникают серьезные разногласия, тренер может выступить выступает в качестве арбитра.</a:t>
            </a:r>
          </a:p>
          <a:p>
            <a:endParaRPr lang="ru-RU"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0"/>
            <a:ext cx="8229600" cy="990600"/>
          </a:xfrm>
        </p:spPr>
        <p:txBody>
          <a:bodyPr>
            <a:normAutofit fontScale="90000"/>
          </a:bodyPr>
          <a:lstStyle/>
          <a:p>
            <a:pPr algn="ctr"/>
            <a:r>
              <a:rPr lang="ru-RU" b="1" dirty="0" smtClean="0"/>
              <a:t>«Чтение / Суммирование в парах»</a:t>
            </a:r>
            <a:br>
              <a:rPr lang="ru-RU" b="1" dirty="0" smtClean="0"/>
            </a:br>
            <a:endParaRPr lang="ru-RU" b="1" dirty="0"/>
          </a:p>
        </p:txBody>
      </p:sp>
      <p:sp>
        <p:nvSpPr>
          <p:cNvPr id="3" name="Содержимое 2"/>
          <p:cNvSpPr>
            <a:spLocks noGrp="1"/>
          </p:cNvSpPr>
          <p:nvPr>
            <p:ph sz="quarter" idx="1"/>
          </p:nvPr>
        </p:nvSpPr>
        <p:spPr>
          <a:xfrm>
            <a:off x="457200" y="571480"/>
            <a:ext cx="8229600" cy="5585480"/>
          </a:xfrm>
        </p:spPr>
        <p:txBody>
          <a:bodyPr>
            <a:normAutofit fontScale="55000" lnSpcReduction="20000"/>
          </a:bodyPr>
          <a:lstStyle/>
          <a:p>
            <a:r>
              <a:rPr lang="ru-RU" dirty="0" smtClean="0"/>
              <a:t>≪Чтение / Суммирование в парах≫ предполагает, что студенты делятся</a:t>
            </a:r>
          </a:p>
          <a:p>
            <a:r>
              <a:rPr lang="ru-RU" dirty="0" smtClean="0"/>
              <a:t>на пары и читают текст. Они поочередно читают разделы текста (вслух или</a:t>
            </a:r>
          </a:p>
          <a:p>
            <a:r>
              <a:rPr lang="ru-RU" dirty="0" smtClean="0"/>
              <a:t>про себя), затем один суммирует основное содержание, а другой задает</a:t>
            </a:r>
          </a:p>
          <a:p>
            <a:r>
              <a:rPr lang="ru-RU" dirty="0" smtClean="0"/>
              <a:t>исследовательские вопросы по тексту, на которые они совместно пытаются</a:t>
            </a:r>
          </a:p>
          <a:p>
            <a:r>
              <a:rPr lang="ru-RU" dirty="0" smtClean="0"/>
              <a:t>ответить. После чего они меняются ролями и читают следующий раздел</a:t>
            </a:r>
          </a:p>
          <a:p>
            <a:r>
              <a:rPr lang="ru-RU" dirty="0" smtClean="0"/>
              <a:t>текста (по материалам проекта ≪Развитие критического мышления через</a:t>
            </a:r>
          </a:p>
          <a:p>
            <a:r>
              <a:rPr lang="ru-RU" dirty="0" smtClean="0"/>
              <a:t>чтения и письмо в системе высшего образования. (</a:t>
            </a:r>
            <a:r>
              <a:rPr lang="ru-RU" dirty="0" err="1" smtClean="0"/>
              <a:t>Vacca</a:t>
            </a:r>
            <a:r>
              <a:rPr lang="ru-RU" dirty="0" smtClean="0"/>
              <a:t>, </a:t>
            </a:r>
            <a:r>
              <a:rPr lang="ru-RU" dirty="0" err="1" smtClean="0"/>
              <a:t>Vacca</a:t>
            </a:r>
            <a:r>
              <a:rPr lang="ru-RU" dirty="0" smtClean="0"/>
              <a:t>, 1986)</a:t>
            </a:r>
          </a:p>
          <a:p>
            <a:r>
              <a:rPr lang="en-US" dirty="0" smtClean="0"/>
              <a:t>«SQ3R»</a:t>
            </a:r>
          </a:p>
          <a:p>
            <a:r>
              <a:rPr lang="ru-RU" dirty="0" smtClean="0"/>
              <a:t>Способ ≪SQ3R≫ (Ф.Робинсон ) расшифровывается следующим образом:</a:t>
            </a:r>
          </a:p>
          <a:p>
            <a:r>
              <a:rPr lang="en-US" dirty="0" smtClean="0"/>
              <a:t>– S (Survey)- </a:t>
            </a:r>
            <a:r>
              <a:rPr lang="ru-RU" dirty="0" smtClean="0"/>
              <a:t>обзор;</a:t>
            </a:r>
          </a:p>
          <a:p>
            <a:r>
              <a:rPr lang="en-US" dirty="0" smtClean="0"/>
              <a:t>– Q (Question) - </a:t>
            </a:r>
            <a:r>
              <a:rPr lang="ru-RU" dirty="0" smtClean="0"/>
              <a:t>вопрос;</a:t>
            </a:r>
          </a:p>
          <a:p>
            <a:r>
              <a:rPr lang="en-US" dirty="0" smtClean="0"/>
              <a:t>– R (Read) - </a:t>
            </a:r>
            <a:r>
              <a:rPr lang="ru-RU" dirty="0" smtClean="0"/>
              <a:t>чтение;</a:t>
            </a:r>
          </a:p>
          <a:p>
            <a:r>
              <a:rPr lang="en-US" dirty="0" smtClean="0"/>
              <a:t>– R (Recall) - </a:t>
            </a:r>
            <a:r>
              <a:rPr lang="ru-RU" dirty="0" smtClean="0"/>
              <a:t>повторение;</a:t>
            </a:r>
          </a:p>
          <a:p>
            <a:r>
              <a:rPr lang="en-US" dirty="0" smtClean="0"/>
              <a:t>– R (Review) - </a:t>
            </a:r>
            <a:r>
              <a:rPr lang="ru-RU" dirty="0" smtClean="0"/>
              <a:t>вывод, резюме.</a:t>
            </a:r>
          </a:p>
          <a:p>
            <a:endParaRPr lang="ru-RU"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204766"/>
          </a:xfrm>
        </p:spPr>
        <p:txBody>
          <a:bodyPr>
            <a:normAutofit fontScale="90000"/>
          </a:bodyPr>
          <a:lstStyle/>
          <a:p>
            <a:endParaRPr lang="ru-RU" dirty="0"/>
          </a:p>
        </p:txBody>
      </p:sp>
      <p:sp>
        <p:nvSpPr>
          <p:cNvPr id="3" name="Содержимое 2"/>
          <p:cNvSpPr>
            <a:spLocks noGrp="1"/>
          </p:cNvSpPr>
          <p:nvPr>
            <p:ph sz="quarter" idx="1"/>
          </p:nvPr>
        </p:nvSpPr>
        <p:spPr>
          <a:xfrm>
            <a:off x="457200" y="1571612"/>
            <a:ext cx="8229600" cy="4585348"/>
          </a:xfrm>
        </p:spPr>
        <p:txBody>
          <a:bodyPr>
            <a:normAutofit fontScale="40000" lnSpcReduction="20000"/>
          </a:bodyPr>
          <a:lstStyle/>
          <a:p>
            <a:endParaRPr lang="ru-RU" dirty="0" smtClean="0"/>
          </a:p>
          <a:p>
            <a:endParaRPr lang="ru-RU" dirty="0" smtClean="0"/>
          </a:p>
          <a:p>
            <a:endParaRPr lang="ru-RU" dirty="0" smtClean="0"/>
          </a:p>
          <a:p>
            <a:endParaRPr lang="ru-RU" dirty="0" smtClean="0"/>
          </a:p>
          <a:p>
            <a:endParaRPr lang="ru-RU" dirty="0" smtClean="0"/>
          </a:p>
          <a:p>
            <a:r>
              <a:rPr lang="ru-RU" sz="3400" dirty="0" smtClean="0"/>
              <a:t>Использование данного метода предполагает прохождение двух этапов: </a:t>
            </a:r>
          </a:p>
          <a:p>
            <a:r>
              <a:rPr lang="ru-RU" sz="3400" dirty="0" smtClean="0"/>
              <a:t>Беглый обзор текста</a:t>
            </a:r>
          </a:p>
          <a:p>
            <a:r>
              <a:rPr lang="ru-RU" sz="3400" dirty="0" smtClean="0"/>
              <a:t>. 1. Выделение заголовков и рубрик для того, чтобы получить общее представление о содержании и структуре текста. Заголовок или рубрику можно представить в виде вопроса.</a:t>
            </a:r>
          </a:p>
          <a:p>
            <a:r>
              <a:rPr lang="ru-RU" sz="3400" dirty="0" smtClean="0"/>
              <a:t> 2. Просмотр первого и последнего абзацев для того, чтобы получить общее представление о содержании.</a:t>
            </a:r>
          </a:p>
          <a:p>
            <a:r>
              <a:rPr lang="ru-RU" sz="3400" dirty="0" smtClean="0"/>
              <a:t> 3. Беглый просмотр всего фрагмента текста. Основной этап.</a:t>
            </a:r>
          </a:p>
          <a:p>
            <a:pPr>
              <a:buNone/>
            </a:pPr>
            <a:r>
              <a:rPr lang="ru-RU" sz="3400" dirty="0" smtClean="0"/>
              <a:t>      После полученного представления о содержании, необходимо поста- вить вопросы к тексту, который затем будет прочитан:</a:t>
            </a:r>
          </a:p>
          <a:p>
            <a:pPr>
              <a:buNone/>
            </a:pPr>
            <a:r>
              <a:rPr lang="ru-RU" sz="3400" dirty="0" smtClean="0"/>
              <a:t>      – что мне известно по данной теме?</a:t>
            </a:r>
          </a:p>
          <a:p>
            <a:pPr>
              <a:buNone/>
            </a:pPr>
            <a:r>
              <a:rPr lang="ru-RU" sz="3400" dirty="0" smtClean="0"/>
              <a:t>     – какие основные темы, вопросы или идеи вынесены в заголовок?</a:t>
            </a:r>
          </a:p>
          <a:p>
            <a:pPr>
              <a:buNone/>
            </a:pPr>
            <a:r>
              <a:rPr lang="ru-RU" sz="3400" dirty="0" smtClean="0"/>
              <a:t>      – что мне предстоит узнать?</a:t>
            </a:r>
          </a:p>
          <a:p>
            <a:pPr>
              <a:buNone/>
            </a:pPr>
            <a:r>
              <a:rPr lang="ru-RU" sz="3400" dirty="0" smtClean="0"/>
              <a:t>         (</a:t>
            </a:r>
            <a:r>
              <a:rPr lang="ru-RU" sz="3400" dirty="0" err="1" smtClean="0"/>
              <a:t>Хамблин</a:t>
            </a:r>
            <a:r>
              <a:rPr lang="ru-RU" sz="3400" dirty="0" smtClean="0"/>
              <a:t> Д. Формирование учебных навыков: пер. с англ. - М.: Педагогика, 1986.)</a:t>
            </a:r>
          </a:p>
          <a:p>
            <a:endParaRPr lang="ru-RU" dirty="0"/>
          </a:p>
        </p:txBody>
      </p:sp>
      <p:pic>
        <p:nvPicPr>
          <p:cNvPr id="4" name="Picture 2"/>
          <p:cNvPicPr>
            <a:picLocks noChangeAspect="1" noChangeArrowheads="1"/>
          </p:cNvPicPr>
          <p:nvPr/>
        </p:nvPicPr>
        <p:blipFill>
          <a:blip r:embed="rId2"/>
          <a:srcRect/>
          <a:stretch>
            <a:fillRect/>
          </a:stretch>
        </p:blipFill>
        <p:spPr bwMode="auto">
          <a:xfrm>
            <a:off x="1363287" y="1214423"/>
            <a:ext cx="6417425" cy="1000131"/>
          </a:xfrm>
          <a:prstGeom prst="rect">
            <a:avLst/>
          </a:prstGeom>
          <a:noFill/>
          <a:ln w="9525">
            <a:noFill/>
            <a:miter lim="800000"/>
            <a:headEnd/>
            <a:tailEnd/>
          </a:ln>
          <a:effectLst/>
        </p:spPr>
      </p:pic>
      <p:pic>
        <p:nvPicPr>
          <p:cNvPr id="5" name="Picture 2"/>
          <p:cNvPicPr>
            <a:picLocks noChangeAspect="1" noChangeArrowheads="1"/>
          </p:cNvPicPr>
          <p:nvPr/>
        </p:nvPicPr>
        <p:blipFill>
          <a:blip r:embed="rId2"/>
          <a:srcRect/>
          <a:stretch>
            <a:fillRect/>
          </a:stretch>
        </p:blipFill>
        <p:spPr bwMode="auto">
          <a:xfrm>
            <a:off x="928662" y="857232"/>
            <a:ext cx="6846053" cy="1714512"/>
          </a:xfrm>
          <a:prstGeom prst="rect">
            <a:avLst/>
          </a:prstGeom>
          <a:noFill/>
          <a:ln w="9525">
            <a:noFill/>
            <a:miter lim="800000"/>
            <a:headEnd/>
            <a:tailEnd/>
          </a:ln>
          <a:effectLst/>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704832"/>
          </a:xfrm>
        </p:spPr>
        <p:txBody>
          <a:bodyPr>
            <a:normAutofit fontScale="90000"/>
          </a:bodyPr>
          <a:lstStyle/>
          <a:p>
            <a:pPr algn="ctr"/>
            <a:r>
              <a:rPr lang="ru-RU" dirty="0" smtClean="0"/>
              <a:t>Опыт Г.О. </a:t>
            </a:r>
            <a:r>
              <a:rPr lang="ru-RU" dirty="0" err="1" smtClean="0"/>
              <a:t>Аствацатурова</a:t>
            </a:r>
            <a:r>
              <a:rPr lang="ru-RU" dirty="0" smtClean="0"/>
              <a:t>. </a:t>
            </a:r>
            <a:endParaRPr lang="ru-RU" dirty="0"/>
          </a:p>
        </p:txBody>
      </p:sp>
      <p:sp>
        <p:nvSpPr>
          <p:cNvPr id="3" name="Содержимое 2"/>
          <p:cNvSpPr>
            <a:spLocks noGrp="1"/>
          </p:cNvSpPr>
          <p:nvPr>
            <p:ph sz="quarter" idx="1"/>
          </p:nvPr>
        </p:nvSpPr>
        <p:spPr>
          <a:xfrm>
            <a:off x="457200" y="928670"/>
            <a:ext cx="8229600" cy="5228290"/>
          </a:xfrm>
        </p:spPr>
        <p:txBody>
          <a:bodyPr>
            <a:normAutofit fontScale="25000" lnSpcReduction="20000"/>
          </a:bodyPr>
          <a:lstStyle/>
          <a:p>
            <a:r>
              <a:rPr lang="ru-RU" dirty="0" smtClean="0"/>
              <a:t>. </a:t>
            </a:r>
            <a:r>
              <a:rPr lang="ru-RU" sz="5600" dirty="0" smtClean="0"/>
              <a:t>Хотя его система обучения требует значительных затрат труда при разработке пакета раздаточных материалов, включающих в себя задания и задачи, тексты </a:t>
            </a:r>
            <a:r>
              <a:rPr lang="ru-RU" sz="5600" dirty="0" err="1" smtClean="0"/>
              <a:t>учебнойи</a:t>
            </a:r>
            <a:r>
              <a:rPr lang="ru-RU" sz="5600" dirty="0" smtClean="0"/>
              <a:t> научно-популярной литературы, документы, однако дает высокий результат. </a:t>
            </a:r>
            <a:r>
              <a:rPr lang="ru-RU" sz="5600" dirty="0" err="1" smtClean="0"/>
              <a:t>Анализируяраздаточный</a:t>
            </a:r>
            <a:r>
              <a:rPr lang="ru-RU" sz="5600" dirty="0" smtClean="0"/>
              <a:t> материал на основе карты заданий, ученики работают индивидуально и в </a:t>
            </a:r>
            <a:r>
              <a:rPr lang="ru-RU" sz="5600" dirty="0" err="1" smtClean="0"/>
              <a:t>парах,делают</a:t>
            </a:r>
            <a:r>
              <a:rPr lang="ru-RU" sz="5600" dirty="0" smtClean="0"/>
              <a:t> записи в учебных рабочих тетрадях, заполняют листы контроля. Они поставлены в активную позицию к изучаемому материалу: ставят вопросы и отвечают на них, </a:t>
            </a:r>
            <a:r>
              <a:rPr lang="ru-RU" sz="5600" dirty="0" err="1" smtClean="0"/>
              <a:t>составляюти</a:t>
            </a:r>
            <a:r>
              <a:rPr lang="ru-RU" sz="5600" dirty="0" smtClean="0"/>
              <a:t> решают тестовые задания, применяют полученные знания и умения в новых условиях. На репродуктивном уровне при работе в парах отрабатывается понятийный аппарат учебника(2).По теме урока истории в 10 классе выделено 17 шагов, включающих в себя следующие задания работы по параграфу учебника1) составить вопросы к тексту первого пункта параграфа, которые начинались бы </a:t>
            </a:r>
            <a:r>
              <a:rPr lang="ru-RU" sz="5600" dirty="0" err="1" smtClean="0"/>
              <a:t>сослов</a:t>
            </a:r>
            <a:r>
              <a:rPr lang="ru-RU" sz="5600" dirty="0" smtClean="0"/>
              <a:t> кто почему?2) при работе в парах, ответить на составленные вопросы; 3) выполнить тестовые задания по второму пункту параграфа;4) разработать тестовые задания с датами данного пункта;5) при работе в парах, обменяться тестовыми заданиями и их выполнить; 6) определить ключевые понятия третьего пункта параграфа;7) выполнить задание из раздаточного материала по определению очередности событий и записать в тетрадь цифры в нужном порядке (четыре события с номерами из </a:t>
            </a:r>
            <a:r>
              <a:rPr lang="ru-RU" sz="5600" dirty="0" err="1" smtClean="0"/>
              <a:t>содержния</a:t>
            </a:r>
            <a:r>
              <a:rPr lang="ru-RU" sz="5600" dirty="0" smtClean="0"/>
              <a:t> параграфа);8) выполнить задание из раздаточного материала, найти и выписать в тетрадь </a:t>
            </a:r>
            <a:r>
              <a:rPr lang="ru-RU" sz="5600" dirty="0" err="1" smtClean="0"/>
              <a:t>четыретермина</a:t>
            </a:r>
            <a:r>
              <a:rPr lang="ru-RU" sz="5600" dirty="0" smtClean="0"/>
              <a:t> в приведенном буквенном ряде (термины записаны сплошь, без промежутков </a:t>
            </a:r>
            <a:r>
              <a:rPr lang="ru-RU" sz="5600" dirty="0" err="1" smtClean="0"/>
              <a:t>междусловами</a:t>
            </a:r>
            <a:r>
              <a:rPr lang="ru-RU" sz="5600" dirty="0" smtClean="0"/>
              <a:t>);9) сформулировать задания к пункту параграфа (указывается какого), которые </a:t>
            </a:r>
            <a:r>
              <a:rPr lang="ru-RU" sz="5600" dirty="0" err="1" smtClean="0"/>
              <a:t>начина-лись</a:t>
            </a:r>
            <a:r>
              <a:rPr lang="ru-RU" sz="5600" dirty="0" smtClean="0"/>
              <a:t> бы со слова сравните;10) при работе в парах обменяться заданиями, их выполнить;11) заполнить таблицу по теме параграфа;12) соотнести информацию из двух рядов </a:t>
            </a:r>
            <a:r>
              <a:rPr lang="ru-RU" sz="5600" dirty="0" err="1" smtClean="0"/>
              <a:t>таблицы;М</a:t>
            </a:r>
            <a:r>
              <a:rPr lang="ru-RU" sz="5600" dirty="0" smtClean="0"/>
              <a:t>. Т. </a:t>
            </a:r>
            <a:r>
              <a:rPr lang="ru-RU" sz="5600" dirty="0" err="1" smtClean="0"/>
              <a:t>Студеникин</a:t>
            </a:r>
            <a:r>
              <a:rPr lang="ru-RU" sz="5600" dirty="0" smtClean="0"/>
              <a:t>. «Современные технологии преподавания истории в школе»7</a:t>
            </a:r>
          </a:p>
          <a:p>
            <a:r>
              <a:rPr lang="ru-RU" sz="5600" dirty="0" smtClean="0"/>
              <a:t>13) составить тестовые задания с понятиями, датами, событиями, заполнить незаконченные предложения или предложения с пропусками;</a:t>
            </a:r>
          </a:p>
          <a:p>
            <a:r>
              <a:rPr lang="ru-RU" sz="5600" dirty="0" smtClean="0"/>
              <a:t>14) при работе в парах обменяться тестовыми заданиями и их выполнить.</a:t>
            </a:r>
          </a:p>
          <a:p>
            <a:r>
              <a:rPr lang="ru-RU" sz="5600" dirty="0" smtClean="0"/>
              <a:t>Следующие шаги посвящены контролю изученного:</a:t>
            </a:r>
          </a:p>
          <a:p>
            <a:r>
              <a:rPr lang="ru-RU" sz="5600" dirty="0" smtClean="0"/>
              <a:t>15) продолжить предложения с определениями;</a:t>
            </a:r>
          </a:p>
          <a:p>
            <a:r>
              <a:rPr lang="ru-RU" sz="5600" dirty="0" smtClean="0"/>
              <a:t>16) дать определение понятий;</a:t>
            </a:r>
          </a:p>
          <a:p>
            <a:r>
              <a:rPr lang="ru-RU" sz="5600" dirty="0" smtClean="0"/>
              <a:t>17) заполнить следующую конструкцию: «Я считаю, что правление... стало пери-</a:t>
            </a:r>
          </a:p>
          <a:p>
            <a:r>
              <a:rPr lang="ru-RU" sz="5600" dirty="0" err="1" smtClean="0"/>
              <a:t>одом</a:t>
            </a:r>
            <a:r>
              <a:rPr lang="ru-RU" sz="5600" dirty="0" smtClean="0"/>
              <a:t> ____________________. Потому, что ____________________. Я могу подтвердить</a:t>
            </a:r>
          </a:p>
          <a:p>
            <a:r>
              <a:rPr lang="ru-RU" sz="5600" dirty="0" smtClean="0"/>
              <a:t>это тем, что ____________________. Исходя из сказанного, </a:t>
            </a:r>
          </a:p>
          <a:p>
            <a:endParaRPr lang="ru-RU" sz="5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939784"/>
          </a:xfrm>
        </p:spPr>
        <p:txBody>
          <a:bodyPr>
            <a:normAutofit/>
          </a:bodyPr>
          <a:lstStyle/>
          <a:p>
            <a:pPr algn="ctr"/>
            <a:r>
              <a:rPr lang="ru-RU" sz="3200" dirty="0" smtClean="0"/>
              <a:t>Проблемы методического характера</a:t>
            </a:r>
            <a:endParaRPr lang="ru-RU" sz="3200" dirty="0"/>
          </a:p>
        </p:txBody>
      </p:sp>
      <p:sp>
        <p:nvSpPr>
          <p:cNvPr id="3" name="Содержимое 2"/>
          <p:cNvSpPr>
            <a:spLocks noGrp="1"/>
          </p:cNvSpPr>
          <p:nvPr>
            <p:ph idx="1"/>
          </p:nvPr>
        </p:nvSpPr>
        <p:spPr>
          <a:xfrm>
            <a:off x="1435608" y="1142984"/>
            <a:ext cx="7498080" cy="5105416"/>
          </a:xfrm>
        </p:spPr>
        <p:txBody>
          <a:bodyPr>
            <a:normAutofit lnSpcReduction="10000"/>
          </a:bodyPr>
          <a:lstStyle/>
          <a:p>
            <a:r>
              <a:rPr lang="ru-RU" sz="1800" dirty="0" smtClean="0"/>
              <a:t>Учебные предметы «Русский язык» и «Литература» направлены на формирование разных компетенций и предполагают различные методические подходы и формы организации образовательной деятельности.  В то же время ФГОС устанавливает  единые требования к результатам освоения предметной области «Русский язык и литература» как на базовом, так и на углублённом уровне.</a:t>
            </a:r>
          </a:p>
          <a:p>
            <a:r>
              <a:rPr lang="ru-RU" sz="1800" dirty="0" smtClean="0"/>
              <a:t>Неравный уровень владения обучающимися русским языком делает необходимым создание и внедрение в образовательную деятельность методик преподавания русского языка и др. учебных предметов в условиях </a:t>
            </a:r>
            <a:r>
              <a:rPr lang="ru-RU" sz="1800" dirty="0" err="1" smtClean="0"/>
              <a:t>многоязычия</a:t>
            </a:r>
            <a:r>
              <a:rPr lang="ru-RU" sz="1800" dirty="0" smtClean="0"/>
              <a:t>.</a:t>
            </a:r>
          </a:p>
          <a:p>
            <a:r>
              <a:rPr lang="ru-RU" sz="1800" dirty="0" smtClean="0"/>
              <a:t>Требуют совершенствования методики и приёмы формирования интереса современного обучающегося к чтению ( в том числе с учётом развития современных информационно-коммуникационных технологий)</a:t>
            </a:r>
          </a:p>
          <a:p>
            <a:r>
              <a:rPr lang="ru-RU" sz="1800" dirty="0" smtClean="0"/>
              <a:t>ОУ недостаточно используется потенциал учреждений культуры, обладающих ресурсами, необходимыми для осуществления обучения и воспитания, а также для иных видов учебной деятельности, предусмотренных образовательной программой.</a:t>
            </a:r>
            <a:endParaRPr lang="ru-RU"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868346"/>
          </a:xfrm>
        </p:spPr>
        <p:txBody>
          <a:bodyPr>
            <a:normAutofit fontScale="90000"/>
          </a:bodyPr>
          <a:lstStyle/>
          <a:p>
            <a:pPr algn="ctr"/>
            <a:r>
              <a:rPr lang="ru-RU" sz="3200" dirty="0" smtClean="0"/>
              <a:t>Основные направления реализации Концепции</a:t>
            </a:r>
            <a:endParaRPr lang="ru-RU" sz="3200" dirty="0"/>
          </a:p>
        </p:txBody>
      </p:sp>
      <p:sp>
        <p:nvSpPr>
          <p:cNvPr id="3" name="Содержимое 2"/>
          <p:cNvSpPr>
            <a:spLocks noGrp="1"/>
          </p:cNvSpPr>
          <p:nvPr>
            <p:ph idx="1"/>
          </p:nvPr>
        </p:nvSpPr>
        <p:spPr>
          <a:xfrm>
            <a:off x="1435608" y="1285860"/>
            <a:ext cx="7498080" cy="4962540"/>
          </a:xfrm>
        </p:spPr>
        <p:txBody>
          <a:bodyPr>
            <a:normAutofit fontScale="85000" lnSpcReduction="10000"/>
          </a:bodyPr>
          <a:lstStyle/>
          <a:p>
            <a:r>
              <a:rPr lang="ru-RU" sz="1800" dirty="0" smtClean="0"/>
              <a:t>В целях повышения интереса обучающихся к чтению важно привести содержание примерных рабочих программ по литературе, УМК, технологий и методик в соответствие с возрастными особенностями, потребностями и интересами обучающихся.</a:t>
            </a:r>
          </a:p>
          <a:p>
            <a:r>
              <a:rPr lang="ru-RU" sz="1800" dirty="0" smtClean="0"/>
              <a:t>Целесообразно продолжить совершенствование контрольно-измерительных материалов для итоговой аттестации.</a:t>
            </a:r>
          </a:p>
          <a:p>
            <a:pPr algn="ctr"/>
            <a:r>
              <a:rPr lang="ru-RU" sz="1800" dirty="0" smtClean="0">
                <a:solidFill>
                  <a:srgbClr val="C00000"/>
                </a:solidFill>
              </a:rPr>
              <a:t>Русский язык</a:t>
            </a:r>
          </a:p>
          <a:p>
            <a:r>
              <a:rPr lang="ru-RU" sz="1800" dirty="0" smtClean="0"/>
              <a:t>Обеспечить оптимальное соотношение между теоретическим изучением языка и формированием практических речевых навыков</a:t>
            </a:r>
          </a:p>
          <a:p>
            <a:r>
              <a:rPr lang="ru-RU" sz="1800" dirty="0" smtClean="0"/>
              <a:t>Освоение учебного предмета должно предусматривать усвоение необходимых знаний о языке как о знаковой системе и общественном явлении, функционировании и развитии</a:t>
            </a:r>
          </a:p>
          <a:p>
            <a:r>
              <a:rPr lang="ru-RU" sz="1800" dirty="0" smtClean="0"/>
              <a:t>Овладение всеми видами речевой деятельности ( слушание, чтение, говорение, письмо) умение правильно использовать речевые навыки во всех сферах общения</a:t>
            </a:r>
          </a:p>
          <a:p>
            <a:r>
              <a:rPr lang="ru-RU" sz="1800" dirty="0" smtClean="0"/>
              <a:t>Формирование нормативной грамотности устной и письменной речи </a:t>
            </a:r>
          </a:p>
          <a:p>
            <a:r>
              <a:rPr lang="ru-RU" sz="1800" dirty="0" smtClean="0"/>
              <a:t>Использование текстов разных функциональных типов</a:t>
            </a:r>
          </a:p>
          <a:p>
            <a:r>
              <a:rPr lang="ru-RU" sz="1800" dirty="0" smtClean="0"/>
              <a:t>Использование информационно-коммуникационных инструментов и ресурсов ( включая печатные  и электронные словари, переводчики, программы орфографического контроля, поисковые системы, системы распознавания текста и устного ввода)</a:t>
            </a:r>
          </a:p>
          <a:p>
            <a:endParaRPr lang="ru-RU"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725470"/>
          </a:xfrm>
        </p:spPr>
        <p:txBody>
          <a:bodyPr>
            <a:normAutofit/>
          </a:bodyPr>
          <a:lstStyle/>
          <a:p>
            <a:pPr algn="ctr"/>
            <a:r>
              <a:rPr lang="ru-RU" sz="3200" dirty="0" smtClean="0"/>
              <a:t>Литература</a:t>
            </a:r>
            <a:endParaRPr lang="ru-RU" sz="3200" dirty="0"/>
          </a:p>
        </p:txBody>
      </p:sp>
      <p:sp>
        <p:nvSpPr>
          <p:cNvPr id="3" name="Содержимое 2"/>
          <p:cNvSpPr>
            <a:spLocks noGrp="1"/>
          </p:cNvSpPr>
          <p:nvPr>
            <p:ph idx="1"/>
          </p:nvPr>
        </p:nvSpPr>
        <p:spPr>
          <a:xfrm>
            <a:off x="1435608" y="1214422"/>
            <a:ext cx="7498080" cy="5033978"/>
          </a:xfrm>
        </p:spPr>
        <p:txBody>
          <a:bodyPr>
            <a:normAutofit/>
          </a:bodyPr>
          <a:lstStyle/>
          <a:p>
            <a:r>
              <a:rPr lang="ru-RU" sz="1800" dirty="0" smtClean="0"/>
              <a:t>Необходимо:</a:t>
            </a:r>
          </a:p>
          <a:p>
            <a:r>
              <a:rPr lang="ru-RU" sz="1800" dirty="0" smtClean="0"/>
              <a:t>Усилить компонент, направленный на формирование </a:t>
            </a:r>
            <a:r>
              <a:rPr lang="ru-RU" sz="1800" dirty="0" err="1" smtClean="0"/>
              <a:t>читательскихх</a:t>
            </a:r>
            <a:r>
              <a:rPr lang="ru-RU" sz="1800" dirty="0" smtClean="0"/>
              <a:t> компетенций, а также способности осмысленно воспринимать художественный текст</a:t>
            </a:r>
          </a:p>
          <a:p>
            <a:r>
              <a:rPr lang="ru-RU" sz="1800" dirty="0" smtClean="0"/>
              <a:t>Учитывать возрастные и этнокультурные особенности обучающихся при формировании списка изучаемых произведений ( в том числе путём включения в него произведений </a:t>
            </a:r>
            <a:r>
              <a:rPr lang="ru-RU" sz="1800" dirty="0" err="1" smtClean="0"/>
              <a:t>оо</a:t>
            </a:r>
            <a:r>
              <a:rPr lang="ru-RU" sz="1800" dirty="0" smtClean="0"/>
              <a:t> жизни и проблемах современных детей и подростков, произведений авторов из числа народов РФ</a:t>
            </a:r>
            <a:endParaRPr lang="ru-RU"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1082660"/>
          </a:xfrm>
        </p:spPr>
        <p:txBody>
          <a:bodyPr>
            <a:normAutofit fontScale="90000"/>
          </a:bodyPr>
          <a:lstStyle/>
          <a:p>
            <a:pPr algn="ctr"/>
            <a:r>
              <a:rPr lang="ru-RU" sz="3200" dirty="0" smtClean="0"/>
              <a:t>О списках рекомендуемых произведений</a:t>
            </a:r>
            <a:br>
              <a:rPr lang="ru-RU" sz="3200" dirty="0" smtClean="0"/>
            </a:br>
            <a:r>
              <a:rPr lang="ru-RU" sz="2000" dirty="0" smtClean="0"/>
              <a:t>( Письмо Департамента государственной политики в сфере общего образования </a:t>
            </a:r>
            <a:r>
              <a:rPr lang="ru-RU" sz="2000" dirty="0" err="1" smtClean="0"/>
              <a:t>Минобрнауки</a:t>
            </a:r>
            <a:r>
              <a:rPr lang="ru-RU" sz="2000" dirty="0" smtClean="0"/>
              <a:t> России от 14 апреля 2016 года №08-709 )</a:t>
            </a:r>
            <a:endParaRPr lang="ru-RU" sz="2000" dirty="0"/>
          </a:p>
        </p:txBody>
      </p:sp>
      <p:sp>
        <p:nvSpPr>
          <p:cNvPr id="3" name="Содержимое 2"/>
          <p:cNvSpPr>
            <a:spLocks noGrp="1"/>
          </p:cNvSpPr>
          <p:nvPr>
            <p:ph idx="1"/>
          </p:nvPr>
        </p:nvSpPr>
        <p:spPr/>
        <p:txBody>
          <a:bodyPr>
            <a:normAutofit/>
          </a:bodyPr>
          <a:lstStyle/>
          <a:p>
            <a:r>
              <a:rPr lang="ru-RU" sz="1800" b="1" dirty="0" smtClean="0"/>
              <a:t>Примерный	 список литературы для 5 -  9  классов</a:t>
            </a:r>
          </a:p>
          <a:p>
            <a:pPr>
              <a:buNone/>
            </a:pPr>
            <a:endParaRPr lang="ru-RU" sz="1800" b="1" dirty="0"/>
          </a:p>
        </p:txBody>
      </p:sp>
      <p:graphicFrame>
        <p:nvGraphicFramePr>
          <p:cNvPr id="4" name="Таблица 3"/>
          <p:cNvGraphicFramePr>
            <a:graphicFrameLocks noGrp="1"/>
          </p:cNvGraphicFramePr>
          <p:nvPr/>
        </p:nvGraphicFramePr>
        <p:xfrm>
          <a:off x="1524000" y="1437640"/>
          <a:ext cx="7262842" cy="4035008"/>
        </p:xfrm>
        <a:graphic>
          <a:graphicData uri="http://schemas.openxmlformats.org/drawingml/2006/table">
            <a:tbl>
              <a:tblPr firstRow="1" bandRow="1">
                <a:tableStyleId>{5C22544A-7EE6-4342-B048-85BDC9FD1C3A}</a:tableStyleId>
              </a:tblPr>
              <a:tblGrid>
                <a:gridCol w="482276"/>
                <a:gridCol w="2065658"/>
                <a:gridCol w="4714908"/>
              </a:tblGrid>
              <a:tr h="585570">
                <a:tc>
                  <a:txBody>
                    <a:bodyPr/>
                    <a:lstStyle/>
                    <a:p>
                      <a:r>
                        <a:rPr lang="ru-RU" dirty="0" smtClean="0"/>
                        <a:t>№</a:t>
                      </a:r>
                      <a:endParaRPr lang="ru-RU" dirty="0"/>
                    </a:p>
                  </a:txBody>
                  <a:tcPr/>
                </a:tc>
                <a:tc>
                  <a:txBody>
                    <a:bodyPr/>
                    <a:lstStyle/>
                    <a:p>
                      <a:r>
                        <a:rPr lang="ru-RU" dirty="0" smtClean="0"/>
                        <a:t>Автор</a:t>
                      </a:r>
                      <a:endParaRPr lang="ru-RU" dirty="0"/>
                    </a:p>
                  </a:txBody>
                  <a:tcPr/>
                </a:tc>
                <a:tc>
                  <a:txBody>
                    <a:bodyPr/>
                    <a:lstStyle/>
                    <a:p>
                      <a:r>
                        <a:rPr lang="ru-RU" dirty="0" smtClean="0"/>
                        <a:t>Произведение</a:t>
                      </a:r>
                      <a:endParaRPr lang="ru-RU" dirty="0"/>
                    </a:p>
                  </a:txBody>
                  <a:tcPr/>
                </a:tc>
              </a:tr>
              <a:tr h="618389">
                <a:tc>
                  <a:txBody>
                    <a:bodyPr/>
                    <a:lstStyle/>
                    <a:p>
                      <a:r>
                        <a:rPr lang="ru-RU" dirty="0" smtClean="0"/>
                        <a:t>1.</a:t>
                      </a:r>
                      <a:endParaRPr lang="ru-RU" dirty="0"/>
                    </a:p>
                  </a:txBody>
                  <a:tcPr/>
                </a:tc>
                <a:tc>
                  <a:txBody>
                    <a:bodyPr/>
                    <a:lstStyle/>
                    <a:p>
                      <a:r>
                        <a:rPr lang="ru-RU" dirty="0" err="1" smtClean="0"/>
                        <a:t>Конан</a:t>
                      </a:r>
                      <a:r>
                        <a:rPr lang="ru-RU" dirty="0" smtClean="0"/>
                        <a:t> Дойл</a:t>
                      </a:r>
                      <a:r>
                        <a:rPr lang="ru-RU" baseline="0" dirty="0" smtClean="0"/>
                        <a:t> </a:t>
                      </a:r>
                      <a:r>
                        <a:rPr lang="ru-RU" dirty="0" smtClean="0"/>
                        <a:t>А.</a:t>
                      </a:r>
                      <a:endParaRPr lang="ru-RU" dirty="0"/>
                    </a:p>
                  </a:txBody>
                  <a:tcPr/>
                </a:tc>
                <a:tc>
                  <a:txBody>
                    <a:bodyPr/>
                    <a:lstStyle/>
                    <a:p>
                      <a:r>
                        <a:rPr lang="ru-RU" dirty="0" smtClean="0"/>
                        <a:t>Рассказы о Шерлоке Холмсе. Затерянный мир. Рассказы</a:t>
                      </a:r>
                      <a:endParaRPr lang="ru-RU" dirty="0"/>
                    </a:p>
                  </a:txBody>
                  <a:tcPr/>
                </a:tc>
              </a:tr>
              <a:tr h="443849">
                <a:tc>
                  <a:txBody>
                    <a:bodyPr/>
                    <a:lstStyle/>
                    <a:p>
                      <a:r>
                        <a:rPr lang="ru-RU" dirty="0" smtClean="0"/>
                        <a:t>2.</a:t>
                      </a:r>
                      <a:endParaRPr lang="ru-RU" dirty="0"/>
                    </a:p>
                  </a:txBody>
                  <a:tcPr/>
                </a:tc>
                <a:tc>
                  <a:txBody>
                    <a:bodyPr/>
                    <a:lstStyle/>
                    <a:p>
                      <a:r>
                        <a:rPr lang="ru-RU" dirty="0" smtClean="0"/>
                        <a:t>Герцен А.</a:t>
                      </a:r>
                      <a:endParaRPr lang="ru-RU" dirty="0"/>
                    </a:p>
                  </a:txBody>
                  <a:tcPr/>
                </a:tc>
                <a:tc>
                  <a:txBody>
                    <a:bodyPr/>
                    <a:lstStyle/>
                    <a:p>
                      <a:r>
                        <a:rPr lang="ru-RU" dirty="0" smtClean="0"/>
                        <a:t>Сорока-воровка</a:t>
                      </a:r>
                      <a:endParaRPr lang="ru-RU" dirty="0"/>
                    </a:p>
                  </a:txBody>
                  <a:tcPr/>
                </a:tc>
              </a:tr>
              <a:tr h="414103">
                <a:tc>
                  <a:txBody>
                    <a:bodyPr/>
                    <a:lstStyle/>
                    <a:p>
                      <a:r>
                        <a:rPr lang="ru-RU" dirty="0" smtClean="0"/>
                        <a:t>3.</a:t>
                      </a:r>
                      <a:endParaRPr lang="ru-RU" dirty="0"/>
                    </a:p>
                  </a:txBody>
                  <a:tcPr/>
                </a:tc>
                <a:tc>
                  <a:txBody>
                    <a:bodyPr/>
                    <a:lstStyle/>
                    <a:p>
                      <a:r>
                        <a:rPr lang="ru-RU" dirty="0" smtClean="0"/>
                        <a:t>Некрасов А.</a:t>
                      </a:r>
                      <a:endParaRPr lang="ru-RU" dirty="0"/>
                    </a:p>
                  </a:txBody>
                  <a:tcPr/>
                </a:tc>
                <a:tc>
                  <a:txBody>
                    <a:bodyPr/>
                    <a:lstStyle/>
                    <a:p>
                      <a:r>
                        <a:rPr lang="ru-RU" dirty="0" smtClean="0"/>
                        <a:t>Приключения капитана </a:t>
                      </a:r>
                      <a:r>
                        <a:rPr lang="ru-RU" dirty="0" err="1" smtClean="0"/>
                        <a:t>Врунгеля</a:t>
                      </a:r>
                      <a:endParaRPr lang="ru-RU" dirty="0"/>
                    </a:p>
                  </a:txBody>
                  <a:tcPr/>
                </a:tc>
              </a:tr>
              <a:tr h="414103">
                <a:tc>
                  <a:txBody>
                    <a:bodyPr/>
                    <a:lstStyle/>
                    <a:p>
                      <a:r>
                        <a:rPr lang="ru-RU" dirty="0" smtClean="0"/>
                        <a:t>4.</a:t>
                      </a:r>
                      <a:endParaRPr lang="ru-RU" dirty="0"/>
                    </a:p>
                  </a:txBody>
                  <a:tcPr/>
                </a:tc>
                <a:tc>
                  <a:txBody>
                    <a:bodyPr/>
                    <a:lstStyle/>
                    <a:p>
                      <a:r>
                        <a:rPr lang="ru-RU" dirty="0" smtClean="0"/>
                        <a:t>Аверченко А.</a:t>
                      </a:r>
                      <a:endParaRPr lang="ru-RU" dirty="0"/>
                    </a:p>
                  </a:txBody>
                  <a:tcPr/>
                </a:tc>
                <a:tc>
                  <a:txBody>
                    <a:bodyPr/>
                    <a:lstStyle/>
                    <a:p>
                      <a:r>
                        <a:rPr lang="ru-RU" dirty="0" smtClean="0"/>
                        <a:t>Рассказы ( по выбору)</a:t>
                      </a:r>
                      <a:endParaRPr lang="ru-RU" dirty="0"/>
                    </a:p>
                  </a:txBody>
                  <a:tcPr/>
                </a:tc>
              </a:tr>
              <a:tr h="414103">
                <a:tc>
                  <a:txBody>
                    <a:bodyPr/>
                    <a:lstStyle/>
                    <a:p>
                      <a:r>
                        <a:rPr lang="ru-RU" dirty="0" smtClean="0"/>
                        <a:t>5.</a:t>
                      </a:r>
                      <a:endParaRPr lang="ru-RU" dirty="0"/>
                    </a:p>
                  </a:txBody>
                  <a:tcPr/>
                </a:tc>
                <a:tc>
                  <a:txBody>
                    <a:bodyPr/>
                    <a:lstStyle/>
                    <a:p>
                      <a:r>
                        <a:rPr lang="ru-RU" dirty="0" smtClean="0"/>
                        <a:t>Айтматов Ч.</a:t>
                      </a:r>
                      <a:endParaRPr lang="ru-RU" dirty="0"/>
                    </a:p>
                  </a:txBody>
                  <a:tcPr/>
                </a:tc>
                <a:tc>
                  <a:txBody>
                    <a:bodyPr/>
                    <a:lstStyle/>
                    <a:p>
                      <a:r>
                        <a:rPr lang="ru-RU" dirty="0" smtClean="0"/>
                        <a:t>Ранние журавли. Белый пароход</a:t>
                      </a:r>
                      <a:endParaRPr lang="ru-RU" dirty="0"/>
                    </a:p>
                  </a:txBody>
                  <a:tcPr/>
                </a:tc>
              </a:tr>
              <a:tr h="483120">
                <a:tc>
                  <a:txBody>
                    <a:bodyPr/>
                    <a:lstStyle/>
                    <a:p>
                      <a:r>
                        <a:rPr lang="ru-RU" dirty="0" smtClean="0"/>
                        <a:t>6.</a:t>
                      </a:r>
                      <a:endParaRPr lang="ru-RU" dirty="0"/>
                    </a:p>
                  </a:txBody>
                  <a:tcPr/>
                </a:tc>
                <a:tc>
                  <a:txBody>
                    <a:bodyPr/>
                    <a:lstStyle/>
                    <a:p>
                      <a:r>
                        <a:rPr lang="ru-RU" dirty="0" smtClean="0"/>
                        <a:t>Аксаков С.</a:t>
                      </a:r>
                      <a:endParaRPr lang="ru-RU" dirty="0"/>
                    </a:p>
                  </a:txBody>
                  <a:tcPr/>
                </a:tc>
                <a:tc>
                  <a:txBody>
                    <a:bodyPr/>
                    <a:lstStyle/>
                    <a:p>
                      <a:r>
                        <a:rPr lang="ru-RU" dirty="0" smtClean="0"/>
                        <a:t>Детские годы Багрова -внука</a:t>
                      </a:r>
                      <a:endParaRPr lang="ru-RU" dirty="0"/>
                    </a:p>
                  </a:txBody>
                  <a:tcPr/>
                </a:tc>
              </a:tr>
              <a:tr h="618389">
                <a:tc>
                  <a:txBody>
                    <a:bodyPr/>
                    <a:lstStyle/>
                    <a:p>
                      <a:r>
                        <a:rPr lang="ru-RU" dirty="0" smtClean="0"/>
                        <a:t>7.</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.Бианки  В.</a:t>
                      </a:r>
                    </a:p>
                    <a:p>
                      <a:endParaRPr lang="ru-RU" dirty="0"/>
                    </a:p>
                  </a:txBody>
                  <a:tcPr/>
                </a:tc>
                <a:tc>
                  <a:txBody>
                    <a:bodyPr/>
                    <a:lstStyle/>
                    <a:p>
                      <a:r>
                        <a:rPr lang="ru-RU" dirty="0" smtClean="0"/>
                        <a:t>Рассказы ( по выбору)</a:t>
                      </a:r>
                      <a:endParaRPr lang="ru-RU" dirty="0"/>
                    </a:p>
                  </a:txBody>
                  <a:tcPr/>
                </a:tc>
              </a:tr>
            </a:tbl>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386</TotalTime>
  <Words>7279</Words>
  <Application>Microsoft Office PowerPoint</Application>
  <PresentationFormat>Экран (4:3)</PresentationFormat>
  <Paragraphs>702</Paragraphs>
  <Slides>53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53</vt:i4>
      </vt:variant>
    </vt:vector>
  </HeadingPairs>
  <TitlesOfParts>
    <vt:vector size="54" baseType="lpstr">
      <vt:lpstr>Солнцестояние</vt:lpstr>
      <vt:lpstr>Концепция преподавания русского языка и литературы в Российской Федерации  Утверждена распоряжением Правительства РФ от 9 апреля 2016 года №637 -р</vt:lpstr>
      <vt:lpstr>Общие положения</vt:lpstr>
      <vt:lpstr>Цели и задачи Концепции</vt:lpstr>
      <vt:lpstr>Проблемы изучения русского языка и литературы</vt:lpstr>
      <vt:lpstr> Проблемы содержательного характера </vt:lpstr>
      <vt:lpstr>Проблемы методического характера</vt:lpstr>
      <vt:lpstr>Основные направления реализации Концепции</vt:lpstr>
      <vt:lpstr>Литература</vt:lpstr>
      <vt:lpstr>О списках рекомендуемых произведений ( Письмо Департамента государственной политики в сфере общего образования Минобрнауки России от 14 апреля 2016 года №08-709 )</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Почему учителя настаивают на том,  чтобы  обучающиеся читали тексты?</vt:lpstr>
      <vt:lpstr>  Что «делает»обучающийся,  когда читает текст? </vt:lpstr>
      <vt:lpstr>  Что «делает»обучающийся,  когда читает текст? </vt:lpstr>
      <vt:lpstr>Методы работы с текстом на первом уровне, </vt:lpstr>
      <vt:lpstr>Трудности понимания текста.</vt:lpstr>
      <vt:lpstr>Слайд 26</vt:lpstr>
      <vt:lpstr>Слайд 27</vt:lpstr>
      <vt:lpstr>Слайд 28</vt:lpstr>
      <vt:lpstr>Текст как «помощник».</vt:lpstr>
      <vt:lpstr>Слайд 30</vt:lpstr>
      <vt:lpstr>Слайд 31</vt:lpstr>
      <vt:lpstr>Уровень анализа</vt:lpstr>
      <vt:lpstr>Слайд 33</vt:lpstr>
      <vt:lpstr>      Пример</vt:lpstr>
      <vt:lpstr>Чтение для синтеза.</vt:lpstr>
      <vt:lpstr>Слайд 36</vt:lpstr>
      <vt:lpstr>Критическое чтение текста.</vt:lpstr>
      <vt:lpstr>Слайд 38</vt:lpstr>
      <vt:lpstr>Слайд 39</vt:lpstr>
      <vt:lpstr>Слайд 40</vt:lpstr>
      <vt:lpstr>Картотека способов работы с текстом </vt:lpstr>
      <vt:lpstr> «Дневники с реакцией на прочитанное» </vt:lpstr>
      <vt:lpstr> «Зигзаг» («Мозаика II») </vt:lpstr>
      <vt:lpstr>«Знаю / Хочу узнать / Узнал» </vt:lpstr>
      <vt:lpstr>I.N.S.E.R.T.» </vt:lpstr>
      <vt:lpstr>«Карта идей / понятий» </vt:lpstr>
      <vt:lpstr>«Критические дискуссионные группы» </vt:lpstr>
      <vt:lpstr>«Оставьте за мной последнее слово» </vt:lpstr>
      <vt:lpstr>«Спросите у автора» </vt:lpstr>
      <vt:lpstr>«Тесты по чтению» </vt:lpstr>
      <vt:lpstr>«Чтение / Суммирование в парах» </vt:lpstr>
      <vt:lpstr>Слайд 52</vt:lpstr>
      <vt:lpstr>Опыт Г.О. Аствацатурова.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Концепция преподавания русского языка и литературы в Российской Федерации Утверждена распоряжением Правительства РФ от 9 апреля 2016 года №637 -р</dc:title>
  <dc:creator>User</dc:creator>
  <cp:lastModifiedBy>User</cp:lastModifiedBy>
  <cp:revision>81</cp:revision>
  <dcterms:created xsi:type="dcterms:W3CDTF">2016-08-09T07:54:50Z</dcterms:created>
  <dcterms:modified xsi:type="dcterms:W3CDTF">2016-08-26T11:52:42Z</dcterms:modified>
</cp:coreProperties>
</file>